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Mono-regular.fntdata"/><Relationship Id="rId50" Type="http://schemas.openxmlformats.org/officeDocument/2006/relationships/font" Target="fonts/Roboto-boldItalic.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Mon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ed90ced44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ed90ced44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d90ced44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d90ced44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d90ced44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d90ced44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d90ced44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d90ced44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d90ced44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d90ced44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d90ced44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d90ced44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d90ced44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d90ced44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d90ced44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d90ced44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d90ced44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d90ced44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d90ced44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d90ced44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ed90ced4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ed90ced4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d90ced440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d90ced440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d90ced44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d90ced44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d90ced44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d90ced44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d90ced44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d90ced44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d90ced44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ed90ced44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d90ced4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ed90ced4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d90ced44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ed90ced44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a98b2098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a98b2098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98b20982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98b20982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a98b2098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a98b2098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ed90ced4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ed90ced4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a98b20982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a98b20982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a98b20982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a98b20982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98b2098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98b2098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98b20982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a98b20982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a98b20982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a98b20982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a98b20982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a98b20982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a98b20982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a98b20982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98b20982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98b20982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98b20982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98b20982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98b20982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a98b20982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d90ced4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d90ced4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a98b20982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a98b20982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d90ced44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d90ced44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d90ced44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d90ced44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ed90ced44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ed90ced44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d90ced44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d90ced44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d90ced44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d90ced44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d90ced44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d90ced44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ython.langchain.com/docs/integrations/document_loaders" TargetMode="External"/><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8.png"/><Relationship Id="rId7"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ython.langchain.com/docs/modules/data_connection/document_transform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50.png"/><Relationship Id="rId6" Type="http://schemas.openxmlformats.org/officeDocument/2006/relationships/image" Target="../media/image43.png"/><Relationship Id="rId7"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ython.langchain.com/docs/integrations/text_embedding" TargetMode="Externa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hyperlink" Target="https://python.langchain.com/docs/integrations/vectorstores" TargetMode="External"/><Relationship Id="rId7" Type="http://schemas.openxmlformats.org/officeDocument/2006/relationships/hyperlink" Target="https://python.langchain.com/docs/modules/data_connection/index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52.png"/><Relationship Id="rId6" Type="http://schemas.openxmlformats.org/officeDocument/2006/relationships/image" Target="../media/image56.png"/><Relationship Id="rId7" Type="http://schemas.openxmlformats.org/officeDocument/2006/relationships/image" Target="../media/image48.png"/><Relationship Id="rId8"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langchain.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hyperlink" Target="https://python.langchain.com/docs/integrations/retrievers" TargetMode="External"/><Relationship Id="rId5" Type="http://schemas.openxmlformats.org/officeDocument/2006/relationships/hyperlink" Target="https://python.langchain.com/docs/modules/data_connection/retriever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9.png"/><Relationship Id="rId5" Type="http://schemas.openxmlformats.org/officeDocument/2006/relationships/image" Target="../media/image70.png"/><Relationship Id="rId6" Type="http://schemas.openxmlformats.org/officeDocument/2006/relationships/image" Target="../media/image49.png"/><Relationship Id="rId7"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73.png"/><Relationship Id="rId5" Type="http://schemas.openxmlformats.org/officeDocument/2006/relationships/image" Target="../media/image51.png"/><Relationship Id="rId6" Type="http://schemas.openxmlformats.org/officeDocument/2006/relationships/image" Target="../media/image64.png"/><Relationship Id="rId7" Type="http://schemas.openxmlformats.org/officeDocument/2006/relationships/image" Target="../media/image60.png"/><Relationship Id="rId8"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67.png"/><Relationship Id="rId5" Type="http://schemas.openxmlformats.org/officeDocument/2006/relationships/image" Target="../media/image58.png"/><Relationship Id="rId6" Type="http://schemas.openxmlformats.org/officeDocument/2006/relationships/hyperlink" Target="https://python.langchain.com/docs/modules/data_connection/retrievers/ensemb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python.langchain.com/docs/modules/chains/" TargetMode="External"/><Relationship Id="rId4" Type="http://schemas.openxmlformats.org/officeDocument/2006/relationships/hyperlink" Target="https://python.langchain.com/docs/expression_langua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71.png"/><Relationship Id="rId5"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python.langchain.com/docs/modules/chains/foundationa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6.png"/><Relationship Id="rId6" Type="http://schemas.openxmlformats.org/officeDocument/2006/relationships/hyperlink" Target="https://python.langchain.com/docs/modules/chains/foundational/rou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python.langchain.com/docs/modules/chains/document/" TargetMode="Externa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python.langchain.com/docs/modules/model_io/prompts/prompt_templates/custom_prompt_template" TargetMode="Externa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python.langchain.com/docs/modules/chains/documen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1.png"/><Relationship Id="rId4" Type="http://schemas.openxmlformats.org/officeDocument/2006/relationships/image" Target="../media/image79.png"/><Relationship Id="rId5" Type="http://schemas.openxmlformats.org/officeDocument/2006/relationships/image" Target="../media/image74.png"/><Relationship Id="rId6"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python.langchain.com/docs/modules/chains/how_t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python.langchain.com/docs/modules/age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realpython.com/python-repl/" TargetMode="External"/><Relationship Id="rId4" Type="http://schemas.openxmlformats.org/officeDocument/2006/relationships/image" Target="../media/image78.png"/><Relationship Id="rId5"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6.png"/><Relationship Id="rId4" Type="http://schemas.openxmlformats.org/officeDocument/2006/relationships/image" Target="../media/image84.png"/><Relationship Id="rId5" Type="http://schemas.openxmlformats.org/officeDocument/2006/relationships/image" Target="../media/image88.png"/><Relationship Id="rId6" Type="http://schemas.openxmlformats.org/officeDocument/2006/relationships/image" Target="../media/image80.png"/><Relationship Id="rId7"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89.png"/><Relationship Id="rId4" Type="http://schemas.openxmlformats.org/officeDocument/2006/relationships/image" Target="../media/image86.png"/><Relationship Id="rId5" Type="http://schemas.openxmlformats.org/officeDocument/2006/relationships/image" Target="../media/image8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python.langchain.com/docs/modules/model_io/output_parser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python.langchain.com/docs/modules/memory/"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pt-BR"/>
              <a:t>Langchain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BR"/>
              <a:t>Basics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Indexes</a:t>
            </a:r>
            <a:endParaRPr/>
          </a:p>
          <a:p>
            <a:pPr indent="0" lvl="0" marL="0" rtl="0" algn="l">
              <a:spcBef>
                <a:spcPts val="0"/>
              </a:spcBef>
              <a:spcAft>
                <a:spcPts val="0"/>
              </a:spcAft>
              <a:buNone/>
            </a:pPr>
            <a:r>
              <a:t/>
            </a:r>
            <a:endParaRPr/>
          </a:p>
        </p:txBody>
      </p:sp>
      <p:sp>
        <p:nvSpPr>
          <p:cNvPr id="134" name="Google Shape;134;p22"/>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BR" sz="1600"/>
              <a:t>Q&amp;A over a document with RAG (vector store)</a:t>
            </a:r>
            <a:endParaRPr sz="1600"/>
          </a:p>
          <a:p>
            <a:pPr indent="0" lvl="0" marL="0" rtl="0" algn="l">
              <a:spcBef>
                <a:spcPts val="1200"/>
              </a:spcBef>
              <a:spcAft>
                <a:spcPts val="1200"/>
              </a:spcAft>
              <a:buNone/>
            </a:pPr>
            <a:r>
              <a:t/>
            </a:r>
            <a:endParaRPr/>
          </a:p>
        </p:txBody>
      </p:sp>
      <p:pic>
        <p:nvPicPr>
          <p:cNvPr id="135" name="Google Shape;135;p22"/>
          <p:cNvPicPr preferRelativeResize="0"/>
          <p:nvPr/>
        </p:nvPicPr>
        <p:blipFill>
          <a:blip r:embed="rId3">
            <a:alphaModFix/>
          </a:blip>
          <a:stretch>
            <a:fillRect/>
          </a:stretch>
        </p:blipFill>
        <p:spPr>
          <a:xfrm>
            <a:off x="692725" y="1161076"/>
            <a:ext cx="7242151" cy="2188175"/>
          </a:xfrm>
          <a:prstGeom prst="rect">
            <a:avLst/>
          </a:prstGeom>
          <a:noFill/>
          <a:ln>
            <a:noFill/>
          </a:ln>
        </p:spPr>
      </p:pic>
      <p:sp>
        <p:nvSpPr>
          <p:cNvPr id="136" name="Google Shape;136;p22"/>
          <p:cNvSpPr txBox="1"/>
          <p:nvPr/>
        </p:nvSpPr>
        <p:spPr>
          <a:xfrm>
            <a:off x="2899375" y="4150300"/>
            <a:ext cx="122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dk2"/>
                </a:solidFill>
              </a:rPr>
              <a:t>Embedding</a:t>
            </a:r>
            <a:endParaRPr sz="1200">
              <a:solidFill>
                <a:schemeClr val="dk2"/>
              </a:solidFill>
            </a:endParaRPr>
          </a:p>
        </p:txBody>
      </p:sp>
      <p:sp>
        <p:nvSpPr>
          <p:cNvPr id="137" name="Google Shape;137;p22"/>
          <p:cNvSpPr/>
          <p:nvPr/>
        </p:nvSpPr>
        <p:spPr>
          <a:xfrm>
            <a:off x="2975575" y="4205050"/>
            <a:ext cx="858000" cy="259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8" name="Google Shape;138;p22"/>
          <p:cNvCxnSpPr>
            <a:endCxn id="137" idx="0"/>
          </p:cNvCxnSpPr>
          <p:nvPr/>
        </p:nvCxnSpPr>
        <p:spPr>
          <a:xfrm flipH="1">
            <a:off x="3404575" y="2448250"/>
            <a:ext cx="3900" cy="1756800"/>
          </a:xfrm>
          <a:prstGeom prst="straightConnector1">
            <a:avLst/>
          </a:prstGeom>
          <a:noFill/>
          <a:ln cap="flat" cmpd="sng" w="9525">
            <a:solidFill>
              <a:schemeClr val="dk2"/>
            </a:solidFill>
            <a:prstDash val="solid"/>
            <a:round/>
            <a:headEnd len="med" w="med" type="stealth"/>
            <a:tailEnd len="med" w="med" type="none"/>
          </a:ln>
        </p:spPr>
      </p:cxnSp>
      <p:pic>
        <p:nvPicPr>
          <p:cNvPr id="139" name="Google Shape;139;p22"/>
          <p:cNvPicPr preferRelativeResize="0"/>
          <p:nvPr/>
        </p:nvPicPr>
        <p:blipFill>
          <a:blip r:embed="rId4">
            <a:alphaModFix/>
          </a:blip>
          <a:stretch>
            <a:fillRect/>
          </a:stretch>
        </p:blipFill>
        <p:spPr>
          <a:xfrm>
            <a:off x="-7" y="3220826"/>
            <a:ext cx="1985750" cy="1922675"/>
          </a:xfrm>
          <a:prstGeom prst="rect">
            <a:avLst/>
          </a:prstGeom>
          <a:noFill/>
          <a:ln>
            <a:noFill/>
          </a:ln>
        </p:spPr>
      </p:pic>
      <p:cxnSp>
        <p:nvCxnSpPr>
          <p:cNvPr id="140" name="Google Shape;140;p22"/>
          <p:cNvCxnSpPr>
            <a:stCxn id="137" idx="1"/>
          </p:cNvCxnSpPr>
          <p:nvPr/>
        </p:nvCxnSpPr>
        <p:spPr>
          <a:xfrm flipH="1">
            <a:off x="1889275" y="4334950"/>
            <a:ext cx="1086300" cy="411900"/>
          </a:xfrm>
          <a:prstGeom prst="straightConnector1">
            <a:avLst/>
          </a:prstGeom>
          <a:noFill/>
          <a:ln cap="flat" cmpd="sng" w="9525">
            <a:solidFill>
              <a:schemeClr val="dk2"/>
            </a:solidFill>
            <a:prstDash val="solid"/>
            <a:round/>
            <a:headEnd len="med" w="med" type="none"/>
            <a:tailEnd len="med" w="med" type="none"/>
          </a:ln>
        </p:spPr>
      </p:cxnSp>
      <p:pic>
        <p:nvPicPr>
          <p:cNvPr id="141" name="Google Shape;141;p22"/>
          <p:cNvPicPr preferRelativeResize="0"/>
          <p:nvPr/>
        </p:nvPicPr>
        <p:blipFill>
          <a:blip r:embed="rId5">
            <a:alphaModFix/>
          </a:blip>
          <a:stretch>
            <a:fillRect/>
          </a:stretch>
        </p:blipFill>
        <p:spPr>
          <a:xfrm>
            <a:off x="4988950" y="3386700"/>
            <a:ext cx="2945924" cy="175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Indexes</a:t>
            </a:r>
            <a:endParaRPr/>
          </a:p>
          <a:p>
            <a:pPr indent="0" lvl="0" marL="0" rtl="0" algn="l">
              <a:spcBef>
                <a:spcPts val="0"/>
              </a:spcBef>
              <a:spcAft>
                <a:spcPts val="0"/>
              </a:spcAft>
              <a:buNone/>
            </a:pPr>
            <a:r>
              <a:t/>
            </a:r>
            <a:endParaRPr/>
          </a:p>
        </p:txBody>
      </p:sp>
      <p:sp>
        <p:nvSpPr>
          <p:cNvPr id="147" name="Google Shape;147;p23"/>
          <p:cNvSpPr txBox="1"/>
          <p:nvPr>
            <p:ph idx="1" type="body"/>
          </p:nvPr>
        </p:nvSpPr>
        <p:spPr>
          <a:xfrm>
            <a:off x="311700" y="734950"/>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a:t>The summary of the RAG process with vector store is :</a:t>
            </a:r>
            <a:endParaRPr/>
          </a:p>
          <a:p>
            <a:pPr indent="0" lvl="0" marL="0" rtl="0" algn="l">
              <a:spcBef>
                <a:spcPts val="1200"/>
              </a:spcBef>
              <a:spcAft>
                <a:spcPts val="0"/>
              </a:spcAft>
              <a:buClr>
                <a:schemeClr val="dk1"/>
              </a:buClr>
              <a:buSzPts val="1100"/>
              <a:buFont typeface="Arial"/>
              <a:buNone/>
            </a:pPr>
            <a:r>
              <a:rPr lang="pt-BR" sz="1200">
                <a:solidFill>
                  <a:schemeClr val="accent2"/>
                </a:solidFill>
                <a:highlight>
                  <a:srgbClr val="FFFFFF"/>
                </a:highlight>
                <a:latin typeface="Roboto"/>
                <a:ea typeface="Roboto"/>
                <a:cs typeface="Roboto"/>
                <a:sym typeface="Roboto"/>
              </a:rPr>
              <a:t>1- Input user’s query into system</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lang="pt-BR" sz="1200">
                <a:solidFill>
                  <a:schemeClr val="accent2"/>
                </a:solidFill>
                <a:highlight>
                  <a:srgbClr val="FFFFFF"/>
                </a:highlight>
                <a:latin typeface="Roboto"/>
                <a:ea typeface="Roboto"/>
                <a:cs typeface="Roboto"/>
                <a:sym typeface="Roboto"/>
              </a:rPr>
              <a:t>2 - Create embedding for the query</a:t>
            </a:r>
            <a:endParaRPr sz="1200">
              <a:solidFill>
                <a:schemeClr val="accent2"/>
              </a:solidFill>
              <a:highlight>
                <a:srgbClr val="FFFFFF"/>
              </a:highlight>
              <a:latin typeface="Roboto"/>
              <a:ea typeface="Roboto"/>
              <a:cs typeface="Roboto"/>
              <a:sym typeface="Roboto"/>
            </a:endParaRPr>
          </a:p>
          <a:p>
            <a:pPr indent="381000" lvl="0" marL="76200" marR="76200" rtl="0" algn="l">
              <a:spcBef>
                <a:spcPts val="1100"/>
              </a:spcBef>
              <a:spcAft>
                <a:spcPts val="0"/>
              </a:spcAft>
              <a:buNone/>
            </a:pPr>
            <a:r>
              <a:rPr lang="pt-BR" sz="1000">
                <a:solidFill>
                  <a:schemeClr val="dk1"/>
                </a:solidFill>
                <a:latin typeface="Roboto"/>
                <a:ea typeface="Roboto"/>
                <a:cs typeface="Roboto"/>
                <a:sym typeface="Roboto"/>
              </a:rPr>
              <a:t>- Break the query into smaller chunks (documents) with index .</a:t>
            </a:r>
            <a:endParaRPr sz="1000">
              <a:solidFill>
                <a:schemeClr val="dk1"/>
              </a:solidFill>
              <a:latin typeface="Roboto"/>
              <a:ea typeface="Roboto"/>
              <a:cs typeface="Roboto"/>
              <a:sym typeface="Roboto"/>
            </a:endParaRPr>
          </a:p>
          <a:p>
            <a:pPr indent="0" lvl="0" marL="0" rtl="0" algn="l">
              <a:spcBef>
                <a:spcPts val="1100"/>
              </a:spcBef>
              <a:spcAft>
                <a:spcPts val="0"/>
              </a:spcAft>
              <a:buNone/>
            </a:pPr>
            <a:r>
              <a:rPr lang="pt-BR" sz="1200">
                <a:solidFill>
                  <a:schemeClr val="accent2"/>
                </a:solidFill>
                <a:highlight>
                  <a:srgbClr val="FFFFFF"/>
                </a:highlight>
                <a:latin typeface="Roboto"/>
                <a:ea typeface="Roboto"/>
                <a:cs typeface="Roboto"/>
                <a:sym typeface="Roboto"/>
              </a:rPr>
              <a:t>3 - Compare the indexed chunks (entries, from user query) with the ones in the vector database</a:t>
            </a:r>
            <a:endParaRPr sz="1200">
              <a:solidFill>
                <a:schemeClr val="accent2"/>
              </a:solidFill>
              <a:highlight>
                <a:srgbClr val="FFFFFF"/>
              </a:highlight>
              <a:latin typeface="Roboto"/>
              <a:ea typeface="Roboto"/>
              <a:cs typeface="Roboto"/>
              <a:sym typeface="Roboto"/>
            </a:endParaRPr>
          </a:p>
          <a:p>
            <a:pPr indent="-292100" lvl="0" marL="457200" rtl="0" algn="l">
              <a:spcBef>
                <a:spcPts val="600"/>
              </a:spcBef>
              <a:spcAft>
                <a:spcPts val="0"/>
              </a:spcAft>
              <a:buClr>
                <a:schemeClr val="accent2"/>
              </a:buClr>
              <a:buSzPts val="1000"/>
              <a:buFont typeface="Roboto"/>
              <a:buChar char="-"/>
            </a:pPr>
            <a:r>
              <a:rPr lang="pt-BR" sz="1000">
                <a:solidFill>
                  <a:schemeClr val="accent2"/>
                </a:solidFill>
                <a:highlight>
                  <a:srgbClr val="FFFFFF"/>
                </a:highlight>
                <a:latin typeface="Roboto"/>
                <a:ea typeface="Roboto"/>
                <a:cs typeface="Roboto"/>
                <a:sym typeface="Roboto"/>
              </a:rPr>
              <a:t>Using similarity score</a:t>
            </a:r>
            <a:endParaRPr sz="10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lang="pt-BR" sz="1200">
                <a:solidFill>
                  <a:schemeClr val="accent2"/>
                </a:solidFill>
                <a:highlight>
                  <a:srgbClr val="FFFFFF"/>
                </a:highlight>
                <a:latin typeface="Roboto"/>
                <a:ea typeface="Roboto"/>
                <a:cs typeface="Roboto"/>
                <a:sym typeface="Roboto"/>
              </a:rPr>
              <a:t>4 - Pick from the vector database the "N" chunks most similar to the entries</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lang="pt-BR" sz="1200">
                <a:solidFill>
                  <a:schemeClr val="accent2"/>
                </a:solidFill>
                <a:highlight>
                  <a:srgbClr val="FFFFFF"/>
                </a:highlight>
                <a:latin typeface="Roboto"/>
                <a:ea typeface="Roboto"/>
                <a:cs typeface="Roboto"/>
                <a:sym typeface="Roboto"/>
              </a:rPr>
              <a:t>5 - The selected chunks are returned and then passed to the model, in a prompt</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None/>
            </a:pPr>
            <a:r>
              <a:rPr lang="pt-BR" sz="1200">
                <a:solidFill>
                  <a:schemeClr val="accent2"/>
                </a:solidFill>
                <a:highlight>
                  <a:srgbClr val="FFFFFF"/>
                </a:highlight>
                <a:latin typeface="Roboto"/>
                <a:ea typeface="Roboto"/>
                <a:cs typeface="Roboto"/>
                <a:sym typeface="Roboto"/>
              </a:rPr>
              <a:t>6 - The model generates the final answer (response) to the user based on those similar chunks from the vector database.</a:t>
            </a:r>
            <a:endParaRPr sz="1200">
              <a:solidFill>
                <a:schemeClr val="accent2"/>
              </a:solidFill>
              <a:highlight>
                <a:srgbClr val="FFFFFF"/>
              </a:highlight>
              <a:latin typeface="Roboto"/>
              <a:ea typeface="Roboto"/>
              <a:cs typeface="Roboto"/>
              <a:sym typeface="Roboto"/>
            </a:endParaRPr>
          </a:p>
          <a:p>
            <a:pPr indent="0" lvl="0" marL="0" rtl="0" algn="l">
              <a:spcBef>
                <a:spcPts val="600"/>
              </a:spcBef>
              <a:spcAft>
                <a:spcPts val="0"/>
              </a:spcAft>
              <a:buClr>
                <a:schemeClr val="dk1"/>
              </a:buClr>
              <a:buSzPts val="1100"/>
              <a:buFont typeface="Arial"/>
              <a:buNone/>
            </a:pPr>
            <a:r>
              <a:t/>
            </a:r>
            <a:endParaRPr sz="1200">
              <a:solidFill>
                <a:schemeClr val="accent2"/>
              </a:solidFill>
              <a:highlight>
                <a:srgbClr val="FFFFFF"/>
              </a:highlight>
              <a:latin typeface="Roboto"/>
              <a:ea typeface="Roboto"/>
              <a:cs typeface="Roboto"/>
              <a:sym typeface="Roboto"/>
            </a:endParaRPr>
          </a:p>
          <a:p>
            <a:pPr indent="0" lvl="0" marL="0" rtl="0" algn="l">
              <a:spcBef>
                <a:spcPts val="500"/>
              </a:spcBef>
              <a:spcAft>
                <a:spcPts val="1200"/>
              </a:spcAft>
              <a:buNone/>
            </a:pPr>
            <a:r>
              <a:t/>
            </a:r>
            <a:endParaRPr/>
          </a:p>
        </p:txBody>
      </p:sp>
      <p:pic>
        <p:nvPicPr>
          <p:cNvPr id="148" name="Google Shape;148;p23"/>
          <p:cNvPicPr preferRelativeResize="0"/>
          <p:nvPr/>
        </p:nvPicPr>
        <p:blipFill>
          <a:blip r:embed="rId3">
            <a:alphaModFix/>
          </a:blip>
          <a:stretch>
            <a:fillRect/>
          </a:stretch>
        </p:blipFill>
        <p:spPr>
          <a:xfrm>
            <a:off x="747850" y="3460925"/>
            <a:ext cx="3345551" cy="1682575"/>
          </a:xfrm>
          <a:prstGeom prst="rect">
            <a:avLst/>
          </a:prstGeom>
          <a:noFill/>
          <a:ln>
            <a:noFill/>
          </a:ln>
        </p:spPr>
      </p:pic>
      <p:pic>
        <p:nvPicPr>
          <p:cNvPr id="149" name="Google Shape;149;p23"/>
          <p:cNvPicPr preferRelativeResize="0"/>
          <p:nvPr/>
        </p:nvPicPr>
        <p:blipFill>
          <a:blip r:embed="rId4">
            <a:alphaModFix/>
          </a:blip>
          <a:stretch>
            <a:fillRect/>
          </a:stretch>
        </p:blipFill>
        <p:spPr>
          <a:xfrm>
            <a:off x="4892674" y="3460925"/>
            <a:ext cx="3278720" cy="1682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Indexes</a:t>
            </a:r>
            <a:endParaRPr/>
          </a:p>
          <a:p>
            <a:pPr indent="0" lvl="0" marL="0" rtl="0" algn="l">
              <a:spcBef>
                <a:spcPts val="0"/>
              </a:spcBef>
              <a:spcAft>
                <a:spcPts val="0"/>
              </a:spcAft>
              <a:buNone/>
            </a:pPr>
            <a:r>
              <a:t/>
            </a:r>
            <a:endParaRPr/>
          </a:p>
        </p:txBody>
      </p:sp>
      <p:sp>
        <p:nvSpPr>
          <p:cNvPr id="155" name="Google Shape;155;p24"/>
          <p:cNvSpPr txBox="1"/>
          <p:nvPr>
            <p:ph idx="1" type="body"/>
          </p:nvPr>
        </p:nvSpPr>
        <p:spPr>
          <a:xfrm>
            <a:off x="311700" y="771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pt-BR" sz="1600">
                <a:highlight>
                  <a:srgbClr val="FFFF00"/>
                </a:highlight>
              </a:rPr>
              <a:t>Document Loaders</a:t>
            </a:r>
            <a:r>
              <a:rPr lang="pt-BR" sz="1600"/>
              <a:t> : Used to load data from a source as </a:t>
            </a:r>
            <a:r>
              <a:rPr b="1" lang="pt-BR" sz="1600"/>
              <a:t>Documents </a:t>
            </a:r>
            <a:r>
              <a:rPr lang="pt-BR" sz="1600"/>
              <a:t>(</a:t>
            </a:r>
            <a:r>
              <a:rPr lang="pt-BR" sz="1600">
                <a:highlight>
                  <a:srgbClr val="FFFF00"/>
                </a:highlight>
              </a:rPr>
              <a:t>chunk of text</a:t>
            </a:r>
            <a:r>
              <a:rPr lang="pt-BR" sz="1600"/>
              <a:t> + associated </a:t>
            </a:r>
            <a:r>
              <a:rPr lang="pt-BR" sz="1600">
                <a:highlight>
                  <a:srgbClr val="FFFF00"/>
                </a:highlight>
              </a:rPr>
              <a:t>metadata</a:t>
            </a:r>
            <a:r>
              <a:rPr lang="pt-BR" sz="1600"/>
              <a:t>). Pre-defined Document Splitting strategy for each type.</a:t>
            </a:r>
            <a:endParaRPr sz="1600"/>
          </a:p>
          <a:p>
            <a:pPr indent="-314960" lvl="0" marL="457200" rtl="0" algn="l">
              <a:spcBef>
                <a:spcPts val="1200"/>
              </a:spcBef>
              <a:spcAft>
                <a:spcPts val="0"/>
              </a:spcAft>
              <a:buSzPct val="100000"/>
              <a:buChar char="-"/>
            </a:pPr>
            <a:r>
              <a:rPr lang="pt-BR" sz="1600"/>
              <a:t>The simplest loader reads in a file as text and places it all into one document.</a:t>
            </a:r>
            <a:endParaRPr sz="1600"/>
          </a:p>
          <a:p>
            <a:pPr indent="-314960" lvl="0" marL="457200" rtl="0" algn="l">
              <a:spcBef>
                <a:spcPts val="0"/>
              </a:spcBef>
              <a:spcAft>
                <a:spcPts val="0"/>
              </a:spcAft>
              <a:buSzPct val="100000"/>
              <a:buChar char="-"/>
            </a:pPr>
            <a:r>
              <a:rPr lang="pt-BR" sz="1600"/>
              <a:t>They optionally implement a "lazy load" as well for lazily loading data into memory.</a:t>
            </a:r>
            <a:endParaRPr sz="1600"/>
          </a:p>
          <a:p>
            <a:pPr indent="-293369" lvl="1" marL="914400" rtl="0" algn="l">
              <a:spcBef>
                <a:spcPts val="0"/>
              </a:spcBef>
              <a:spcAft>
                <a:spcPts val="0"/>
              </a:spcAft>
              <a:buSzPct val="100000"/>
              <a:buChar char="-"/>
            </a:pPr>
            <a:r>
              <a:rPr lang="pt-BR" sz="1200"/>
              <a:t>I</a:t>
            </a:r>
            <a:r>
              <a:rPr lang="pt-BR" sz="1200"/>
              <a:t>nformation is only loaded into memory when it is needed, rather than at the start.</a:t>
            </a:r>
            <a:endParaRPr sz="1200"/>
          </a:p>
          <a:p>
            <a:pPr indent="-293369" lvl="1" marL="914400" rtl="0" algn="l">
              <a:spcBef>
                <a:spcPts val="0"/>
              </a:spcBef>
              <a:spcAft>
                <a:spcPts val="0"/>
              </a:spcAft>
              <a:buSzPct val="100000"/>
              <a:buChar char="-"/>
            </a:pPr>
            <a:r>
              <a:rPr lang="pt-BR" sz="1200"/>
              <a:t>Improves performance and reduce memory usage when working with large documents.</a:t>
            </a:r>
            <a:endParaRPr sz="1200"/>
          </a:p>
          <a:p>
            <a:pPr indent="-314960" lvl="0" marL="457200" rtl="0" algn="l">
              <a:spcBef>
                <a:spcPts val="0"/>
              </a:spcBef>
              <a:spcAft>
                <a:spcPts val="0"/>
              </a:spcAft>
              <a:buSzPct val="100000"/>
              <a:buChar char="-"/>
            </a:pPr>
            <a:r>
              <a:rPr lang="pt-BR" sz="1600"/>
              <a:t>Data Loaders types : </a:t>
            </a:r>
            <a:endParaRPr sz="1600"/>
          </a:p>
          <a:p>
            <a:pPr indent="-298767" lvl="1" marL="914400" rtl="0" algn="l">
              <a:spcBef>
                <a:spcPts val="0"/>
              </a:spcBef>
              <a:spcAft>
                <a:spcPts val="0"/>
              </a:spcAft>
              <a:buSzPct val="100000"/>
              <a:buChar char="-"/>
            </a:pPr>
            <a:r>
              <a:rPr lang="pt-BR" sz="1300"/>
              <a:t>CSV - Each row is a document</a:t>
            </a:r>
            <a:endParaRPr sz="1300"/>
          </a:p>
          <a:p>
            <a:pPr indent="-298767" lvl="1" marL="914400" rtl="0" algn="l">
              <a:spcBef>
                <a:spcPts val="0"/>
              </a:spcBef>
              <a:spcAft>
                <a:spcPts val="0"/>
              </a:spcAft>
              <a:buSzPct val="100000"/>
              <a:buChar char="-"/>
            </a:pPr>
            <a:r>
              <a:rPr lang="pt-BR" sz="1300"/>
              <a:t>File Directory </a:t>
            </a:r>
            <a:endParaRPr sz="1300"/>
          </a:p>
          <a:p>
            <a:pPr indent="-298767" lvl="1" marL="914400" rtl="0" algn="l">
              <a:spcBef>
                <a:spcPts val="0"/>
              </a:spcBef>
              <a:spcAft>
                <a:spcPts val="0"/>
              </a:spcAft>
              <a:buSzPct val="100000"/>
              <a:buChar char="-"/>
            </a:pPr>
            <a:r>
              <a:rPr lang="pt-BR" sz="1300"/>
              <a:t>HTML - each page is a document</a:t>
            </a:r>
            <a:endParaRPr sz="1300"/>
          </a:p>
          <a:p>
            <a:pPr indent="-298767" lvl="1" marL="914400" rtl="0" algn="l">
              <a:spcBef>
                <a:spcPts val="0"/>
              </a:spcBef>
              <a:spcAft>
                <a:spcPts val="0"/>
              </a:spcAft>
              <a:buSzPct val="100000"/>
              <a:buChar char="-"/>
            </a:pPr>
            <a:r>
              <a:rPr lang="pt-BR" sz="1300"/>
              <a:t>JSON - define document by jq_schema</a:t>
            </a:r>
            <a:endParaRPr sz="1300"/>
          </a:p>
          <a:p>
            <a:pPr indent="-298767" lvl="1" marL="914400" rtl="0" algn="l">
              <a:spcBef>
                <a:spcPts val="0"/>
              </a:spcBef>
              <a:spcAft>
                <a:spcPts val="0"/>
              </a:spcAft>
              <a:buSzPct val="100000"/>
              <a:buChar char="-"/>
            </a:pPr>
            <a:r>
              <a:rPr lang="pt-BR" sz="1300"/>
              <a:t>Markdown  </a:t>
            </a:r>
            <a:endParaRPr sz="1300"/>
          </a:p>
          <a:p>
            <a:pPr indent="-298767" lvl="1" marL="914400" rtl="0" algn="l">
              <a:spcBef>
                <a:spcPts val="0"/>
              </a:spcBef>
              <a:spcAft>
                <a:spcPts val="0"/>
              </a:spcAft>
              <a:buSzPct val="100000"/>
              <a:buChar char="-"/>
            </a:pPr>
            <a:r>
              <a:rPr lang="pt-BR" sz="1300"/>
              <a:t>PDF - each page is a document</a:t>
            </a:r>
            <a:endParaRPr sz="1300"/>
          </a:p>
          <a:p>
            <a:pPr indent="-298767" lvl="1" marL="914400" rtl="0" algn="l">
              <a:lnSpc>
                <a:spcPct val="100000"/>
              </a:lnSpc>
              <a:spcBef>
                <a:spcPts val="0"/>
              </a:spcBef>
              <a:spcAft>
                <a:spcPts val="0"/>
              </a:spcAft>
              <a:buSzPct val="100000"/>
              <a:buChar char="-"/>
            </a:pPr>
            <a:r>
              <a:rPr lang="pt-BR" sz="1300"/>
              <a:t>Unstructured - </a:t>
            </a:r>
            <a:r>
              <a:rPr lang="pt-BR" sz="1200">
                <a:solidFill>
                  <a:srgbClr val="1C1E21"/>
                </a:solidFill>
                <a:latin typeface="Roboto"/>
                <a:ea typeface="Roboto"/>
                <a:cs typeface="Roboto"/>
                <a:sym typeface="Roboto"/>
              </a:rPr>
              <a:t>Load files of many types. Allows to</a:t>
            </a:r>
            <a:endParaRPr sz="1200">
              <a:solidFill>
                <a:srgbClr val="1C1E21"/>
              </a:solidFill>
              <a:latin typeface="Roboto"/>
              <a:ea typeface="Roboto"/>
              <a:cs typeface="Roboto"/>
              <a:sym typeface="Roboto"/>
            </a:endParaRPr>
          </a:p>
          <a:p>
            <a:pPr indent="0" lvl="0" marL="0" rtl="0" algn="l">
              <a:lnSpc>
                <a:spcPct val="100000"/>
              </a:lnSpc>
              <a:spcBef>
                <a:spcPts val="1200"/>
              </a:spcBef>
              <a:spcAft>
                <a:spcPts val="0"/>
              </a:spcAft>
              <a:buNone/>
            </a:pPr>
            <a:r>
              <a:rPr lang="pt-BR" sz="1200">
                <a:solidFill>
                  <a:srgbClr val="1C1E21"/>
                </a:solidFill>
                <a:latin typeface="Roboto"/>
                <a:ea typeface="Roboto"/>
                <a:cs typeface="Roboto"/>
                <a:sym typeface="Roboto"/>
              </a:rPr>
              <a:t>		pass in a strategy param to </a:t>
            </a:r>
            <a:r>
              <a:rPr b="1" lang="pt-BR" sz="1200">
                <a:solidFill>
                  <a:srgbClr val="1C1E21"/>
                </a:solidFill>
                <a:latin typeface="Roboto"/>
                <a:ea typeface="Roboto"/>
                <a:cs typeface="Roboto"/>
                <a:sym typeface="Roboto"/>
              </a:rPr>
              <a:t>define how to split</a:t>
            </a:r>
            <a:r>
              <a:rPr lang="pt-BR" sz="1200">
                <a:solidFill>
                  <a:srgbClr val="1C1E21"/>
                </a:solidFill>
                <a:latin typeface="Roboto"/>
                <a:ea typeface="Roboto"/>
                <a:cs typeface="Roboto"/>
                <a:sym typeface="Roboto"/>
              </a:rPr>
              <a:t> the document.</a:t>
            </a:r>
            <a:endParaRPr sz="1200">
              <a:solidFill>
                <a:srgbClr val="1C1E21"/>
              </a:solidFill>
              <a:latin typeface="Roboto"/>
              <a:ea typeface="Roboto"/>
              <a:cs typeface="Roboto"/>
              <a:sym typeface="Roboto"/>
            </a:endParaRPr>
          </a:p>
          <a:p>
            <a:pPr indent="-293369" lvl="0" marL="914400" rtl="0" algn="l">
              <a:lnSpc>
                <a:spcPct val="100000"/>
              </a:lnSpc>
              <a:spcBef>
                <a:spcPts val="1200"/>
              </a:spcBef>
              <a:spcAft>
                <a:spcPts val="0"/>
              </a:spcAft>
              <a:buClr>
                <a:srgbClr val="1C1E21"/>
              </a:buClr>
              <a:buSzPct val="100000"/>
              <a:buFont typeface="Roboto"/>
              <a:buChar char="-"/>
            </a:pPr>
            <a:r>
              <a:rPr lang="pt-BR" sz="1200">
                <a:solidFill>
                  <a:srgbClr val="1C1E21"/>
                </a:solidFill>
                <a:latin typeface="Roboto"/>
                <a:ea typeface="Roboto"/>
                <a:cs typeface="Roboto"/>
                <a:sym typeface="Roboto"/>
              </a:rPr>
              <a:t>Many other available : </a:t>
            </a:r>
            <a:r>
              <a:rPr lang="pt-BR" sz="729" u="sng">
                <a:solidFill>
                  <a:schemeClr val="hlink"/>
                </a:solidFill>
                <a:latin typeface="Roboto"/>
                <a:ea typeface="Roboto"/>
                <a:cs typeface="Roboto"/>
                <a:sym typeface="Roboto"/>
                <a:hlinkClick r:id="rId3"/>
              </a:rPr>
              <a:t>https://python.langchain.com/docs/integrations/document_loaders</a:t>
            </a:r>
            <a:endParaRPr sz="729">
              <a:solidFill>
                <a:srgbClr val="1C1E21"/>
              </a:solidFill>
              <a:latin typeface="Roboto"/>
              <a:ea typeface="Roboto"/>
              <a:cs typeface="Roboto"/>
              <a:sym typeface="Roboto"/>
            </a:endParaRPr>
          </a:p>
        </p:txBody>
      </p:sp>
      <p:pic>
        <p:nvPicPr>
          <p:cNvPr id="156" name="Google Shape;156;p24"/>
          <p:cNvPicPr preferRelativeResize="0"/>
          <p:nvPr/>
        </p:nvPicPr>
        <p:blipFill>
          <a:blip r:embed="rId4">
            <a:alphaModFix/>
          </a:blip>
          <a:stretch>
            <a:fillRect/>
          </a:stretch>
        </p:blipFill>
        <p:spPr>
          <a:xfrm>
            <a:off x="4178050" y="2495875"/>
            <a:ext cx="2674900" cy="747500"/>
          </a:xfrm>
          <a:prstGeom prst="rect">
            <a:avLst/>
          </a:prstGeom>
          <a:noFill/>
          <a:ln>
            <a:noFill/>
          </a:ln>
        </p:spPr>
      </p:pic>
      <p:pic>
        <p:nvPicPr>
          <p:cNvPr id="157" name="Google Shape;157;p24"/>
          <p:cNvPicPr preferRelativeResize="0"/>
          <p:nvPr/>
        </p:nvPicPr>
        <p:blipFill>
          <a:blip r:embed="rId5">
            <a:alphaModFix/>
          </a:blip>
          <a:stretch>
            <a:fillRect/>
          </a:stretch>
        </p:blipFill>
        <p:spPr>
          <a:xfrm>
            <a:off x="5110533" y="3053825"/>
            <a:ext cx="3824092" cy="2089675"/>
          </a:xfrm>
          <a:prstGeom prst="rect">
            <a:avLst/>
          </a:prstGeom>
          <a:noFill/>
          <a:ln>
            <a:noFill/>
          </a:ln>
        </p:spPr>
      </p:pic>
      <p:cxnSp>
        <p:nvCxnSpPr>
          <p:cNvPr id="158" name="Google Shape;158;p24"/>
          <p:cNvCxnSpPr/>
          <p:nvPr/>
        </p:nvCxnSpPr>
        <p:spPr>
          <a:xfrm>
            <a:off x="4817600" y="3227475"/>
            <a:ext cx="315000" cy="1416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4"/>
          <p:cNvSpPr/>
          <p:nvPr/>
        </p:nvSpPr>
        <p:spPr>
          <a:xfrm>
            <a:off x="6801325" y="1616650"/>
            <a:ext cx="1773865" cy="1052125"/>
          </a:xfrm>
          <a:custGeom>
            <a:rect b="b" l="l" r="r" t="t"/>
            <a:pathLst>
              <a:path extrusionOk="0" h="42085" w="114406">
                <a:moveTo>
                  <a:pt x="87221" y="198"/>
                </a:moveTo>
                <a:cubicBezTo>
                  <a:pt x="96739" y="-593"/>
                  <a:pt x="110315" y="2276"/>
                  <a:pt x="113670" y="11219"/>
                </a:cubicBezTo>
                <a:cubicBezTo>
                  <a:pt x="116689" y="19266"/>
                  <a:pt x="109324" y="30586"/>
                  <a:pt x="101390" y="33890"/>
                </a:cubicBezTo>
                <a:cubicBezTo>
                  <a:pt x="79466" y="43022"/>
                  <a:pt x="54266" y="42577"/>
                  <a:pt x="30543" y="41447"/>
                </a:cubicBezTo>
                <a:cubicBezTo>
                  <a:pt x="20373" y="40963"/>
                  <a:pt x="9659" y="38542"/>
                  <a:pt x="0" y="41762"/>
                </a:cubicBezTo>
              </a:path>
            </a:pathLst>
          </a:custGeom>
          <a:noFill/>
          <a:ln cap="flat" cmpd="sng" w="9525">
            <a:solidFill>
              <a:srgbClr val="0000FF"/>
            </a:solidFill>
            <a:prstDash val="solid"/>
            <a:round/>
            <a:headEnd len="med" w="med" type="none"/>
            <a:tailEnd len="med" w="med" type="none"/>
          </a:ln>
        </p:spPr>
      </p:sp>
      <p:sp>
        <p:nvSpPr>
          <p:cNvPr id="160" name="Google Shape;160;p24"/>
          <p:cNvSpPr/>
          <p:nvPr/>
        </p:nvSpPr>
        <p:spPr>
          <a:xfrm>
            <a:off x="6752025" y="2566250"/>
            <a:ext cx="139975" cy="162375"/>
          </a:xfrm>
          <a:custGeom>
            <a:rect b="b" l="l" r="r" t="t"/>
            <a:pathLst>
              <a:path extrusionOk="0" h="6495" w="5599">
                <a:moveTo>
                  <a:pt x="1506" y="0"/>
                </a:moveTo>
                <a:cubicBezTo>
                  <a:pt x="1506" y="1935"/>
                  <a:pt x="-620" y="3936"/>
                  <a:pt x="246" y="5667"/>
                </a:cubicBezTo>
                <a:cubicBezTo>
                  <a:pt x="1046" y="7265"/>
                  <a:pt x="3812" y="5982"/>
                  <a:pt x="5599" y="5982"/>
                </a:cubicBezTo>
              </a:path>
            </a:pathLst>
          </a:custGeom>
          <a:noFill/>
          <a:ln cap="flat" cmpd="sng" w="9525">
            <a:solidFill>
              <a:srgbClr val="0000FF"/>
            </a:solidFill>
            <a:prstDash val="solid"/>
            <a:round/>
            <a:headEnd len="med" w="med" type="none"/>
            <a:tailEnd len="med" w="med" type="none"/>
          </a:ln>
        </p:spPr>
      </p:sp>
      <p:pic>
        <p:nvPicPr>
          <p:cNvPr id="161" name="Google Shape;161;p24"/>
          <p:cNvPicPr preferRelativeResize="0"/>
          <p:nvPr/>
        </p:nvPicPr>
        <p:blipFill>
          <a:blip r:embed="rId6">
            <a:alphaModFix/>
          </a:blip>
          <a:stretch>
            <a:fillRect/>
          </a:stretch>
        </p:blipFill>
        <p:spPr>
          <a:xfrm>
            <a:off x="0" y="3817550"/>
            <a:ext cx="1054825" cy="132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5"/>
          <p:cNvPicPr preferRelativeResize="0"/>
          <p:nvPr/>
        </p:nvPicPr>
        <p:blipFill>
          <a:blip r:embed="rId3">
            <a:alphaModFix/>
          </a:blip>
          <a:stretch>
            <a:fillRect/>
          </a:stretch>
        </p:blipFill>
        <p:spPr>
          <a:xfrm>
            <a:off x="0" y="0"/>
            <a:ext cx="3153275" cy="3014949"/>
          </a:xfrm>
          <a:prstGeom prst="rect">
            <a:avLst/>
          </a:prstGeom>
          <a:noFill/>
          <a:ln>
            <a:noFill/>
          </a:ln>
        </p:spPr>
      </p:pic>
      <p:grpSp>
        <p:nvGrpSpPr>
          <p:cNvPr id="169" name="Google Shape;169;p25"/>
          <p:cNvGrpSpPr/>
          <p:nvPr/>
        </p:nvGrpSpPr>
        <p:grpSpPr>
          <a:xfrm>
            <a:off x="4801835" y="0"/>
            <a:ext cx="3301963" cy="3550318"/>
            <a:chOff x="4440674" y="0"/>
            <a:chExt cx="3663149" cy="3814675"/>
          </a:xfrm>
        </p:grpSpPr>
        <p:pic>
          <p:nvPicPr>
            <p:cNvPr id="170" name="Google Shape;170;p25"/>
            <p:cNvPicPr preferRelativeResize="0"/>
            <p:nvPr/>
          </p:nvPicPr>
          <p:blipFill>
            <a:blip r:embed="rId4">
              <a:alphaModFix/>
            </a:blip>
            <a:stretch>
              <a:fillRect/>
            </a:stretch>
          </p:blipFill>
          <p:spPr>
            <a:xfrm>
              <a:off x="4440674" y="0"/>
              <a:ext cx="3663149" cy="2820550"/>
            </a:xfrm>
            <a:prstGeom prst="rect">
              <a:avLst/>
            </a:prstGeom>
            <a:noFill/>
            <a:ln>
              <a:noFill/>
            </a:ln>
          </p:spPr>
        </p:pic>
        <p:pic>
          <p:nvPicPr>
            <p:cNvPr id="171" name="Google Shape;171;p25"/>
            <p:cNvPicPr preferRelativeResize="0"/>
            <p:nvPr/>
          </p:nvPicPr>
          <p:blipFill>
            <a:blip r:embed="rId5">
              <a:alphaModFix/>
            </a:blip>
            <a:stretch>
              <a:fillRect/>
            </a:stretch>
          </p:blipFill>
          <p:spPr>
            <a:xfrm>
              <a:off x="4440675" y="2820550"/>
              <a:ext cx="3456874" cy="994125"/>
            </a:xfrm>
            <a:prstGeom prst="rect">
              <a:avLst/>
            </a:prstGeom>
            <a:noFill/>
            <a:ln>
              <a:noFill/>
            </a:ln>
          </p:spPr>
        </p:pic>
      </p:grpSp>
      <p:pic>
        <p:nvPicPr>
          <p:cNvPr id="172" name="Google Shape;172;p25"/>
          <p:cNvPicPr preferRelativeResize="0"/>
          <p:nvPr/>
        </p:nvPicPr>
        <p:blipFill>
          <a:blip r:embed="rId6">
            <a:alphaModFix/>
          </a:blip>
          <a:stretch>
            <a:fillRect/>
          </a:stretch>
        </p:blipFill>
        <p:spPr>
          <a:xfrm>
            <a:off x="0" y="3090375"/>
            <a:ext cx="4235075" cy="1478500"/>
          </a:xfrm>
          <a:prstGeom prst="rect">
            <a:avLst/>
          </a:prstGeom>
          <a:noFill/>
          <a:ln>
            <a:noFill/>
          </a:ln>
        </p:spPr>
      </p:pic>
      <p:pic>
        <p:nvPicPr>
          <p:cNvPr id="173" name="Google Shape;173;p25"/>
          <p:cNvPicPr preferRelativeResize="0"/>
          <p:nvPr/>
        </p:nvPicPr>
        <p:blipFill>
          <a:blip r:embed="rId7">
            <a:alphaModFix/>
          </a:blip>
          <a:stretch>
            <a:fillRect/>
          </a:stretch>
        </p:blipFill>
        <p:spPr>
          <a:xfrm>
            <a:off x="5775549" y="3727000"/>
            <a:ext cx="1844475" cy="1416500"/>
          </a:xfrm>
          <a:prstGeom prst="rect">
            <a:avLst/>
          </a:prstGeom>
          <a:noFill/>
          <a:ln>
            <a:noFill/>
          </a:ln>
        </p:spPr>
      </p:pic>
      <p:cxnSp>
        <p:nvCxnSpPr>
          <p:cNvPr id="174" name="Google Shape;174;p25"/>
          <p:cNvCxnSpPr>
            <a:endCxn id="173" idx="1"/>
          </p:cNvCxnSpPr>
          <p:nvPr/>
        </p:nvCxnSpPr>
        <p:spPr>
          <a:xfrm>
            <a:off x="4203549" y="4408250"/>
            <a:ext cx="1572000" cy="270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5"/>
          <p:cNvSpPr txBox="1"/>
          <p:nvPr/>
        </p:nvSpPr>
        <p:spPr>
          <a:xfrm>
            <a:off x="1385475" y="4631850"/>
            <a:ext cx="404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chemeClr val="dk2"/>
                </a:solidFill>
              </a:rPr>
              <a:t>Outputs a lot of whitespaces. This is a good example why we should do some </a:t>
            </a:r>
            <a:r>
              <a:rPr lang="pt-BR" sz="900">
                <a:solidFill>
                  <a:schemeClr val="dk2"/>
                </a:solidFill>
              </a:rPr>
              <a:t>post processing</a:t>
            </a:r>
            <a:r>
              <a:rPr lang="pt-BR" sz="900">
                <a:solidFill>
                  <a:schemeClr val="dk2"/>
                </a:solidFill>
              </a:rPr>
              <a:t> before taking the data into </a:t>
            </a:r>
            <a:r>
              <a:rPr lang="pt-BR" sz="900">
                <a:solidFill>
                  <a:schemeClr val="dk2"/>
                </a:solidFill>
              </a:rPr>
              <a:t>vector</a:t>
            </a:r>
            <a:r>
              <a:rPr lang="pt-BR" sz="900">
                <a:solidFill>
                  <a:schemeClr val="dk2"/>
                </a:solidFill>
              </a:rPr>
              <a:t> store and LLM.</a:t>
            </a:r>
            <a:endParaRPr sz="900">
              <a:solidFill>
                <a:schemeClr val="dk2"/>
              </a:solidFill>
            </a:endParaRPr>
          </a:p>
        </p:txBody>
      </p:sp>
      <p:cxnSp>
        <p:nvCxnSpPr>
          <p:cNvPr id="176" name="Google Shape;176;p25"/>
          <p:cNvCxnSpPr/>
          <p:nvPr/>
        </p:nvCxnSpPr>
        <p:spPr>
          <a:xfrm flipH="1">
            <a:off x="5203300" y="4738875"/>
            <a:ext cx="621900" cy="1260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5"/>
          <p:cNvCxnSpPr/>
          <p:nvPr/>
        </p:nvCxnSpPr>
        <p:spPr>
          <a:xfrm flipH="1" rot="10800000">
            <a:off x="7875" y="3069875"/>
            <a:ext cx="4368900" cy="15900"/>
          </a:xfrm>
          <a:prstGeom prst="straightConnector1">
            <a:avLst/>
          </a:prstGeom>
          <a:noFill/>
          <a:ln cap="flat" cmpd="sng" w="9525">
            <a:solidFill>
              <a:schemeClr val="dk2"/>
            </a:solidFill>
            <a:prstDash val="solid"/>
            <a:round/>
            <a:headEnd len="med" w="med" type="none"/>
            <a:tailEnd len="med" w="med" type="none"/>
          </a:ln>
        </p:spPr>
      </p:cxnSp>
      <p:cxnSp>
        <p:nvCxnSpPr>
          <p:cNvPr id="178" name="Google Shape;178;p25"/>
          <p:cNvCxnSpPr/>
          <p:nvPr/>
        </p:nvCxnSpPr>
        <p:spPr>
          <a:xfrm>
            <a:off x="4368900" y="3062175"/>
            <a:ext cx="7800" cy="551100"/>
          </a:xfrm>
          <a:prstGeom prst="straightConnector1">
            <a:avLst/>
          </a:prstGeom>
          <a:noFill/>
          <a:ln cap="flat" cmpd="sng" w="9525">
            <a:solidFill>
              <a:schemeClr val="dk2"/>
            </a:solidFill>
            <a:prstDash val="solid"/>
            <a:round/>
            <a:headEnd len="med" w="med" type="none"/>
            <a:tailEnd len="med" w="med" type="none"/>
          </a:ln>
        </p:spPr>
      </p:cxnSp>
      <p:cxnSp>
        <p:nvCxnSpPr>
          <p:cNvPr id="179" name="Google Shape;179;p25"/>
          <p:cNvCxnSpPr/>
          <p:nvPr/>
        </p:nvCxnSpPr>
        <p:spPr>
          <a:xfrm>
            <a:off x="4376775" y="3605325"/>
            <a:ext cx="4487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Indexes</a:t>
            </a:r>
            <a:endParaRPr/>
          </a:p>
          <a:p>
            <a:pPr indent="0" lvl="0" marL="0" rtl="0" algn="l">
              <a:spcBef>
                <a:spcPts val="0"/>
              </a:spcBef>
              <a:spcAft>
                <a:spcPts val="0"/>
              </a:spcAft>
              <a:buNone/>
            </a:pPr>
            <a:r>
              <a:t/>
            </a:r>
            <a:endParaRPr/>
          </a:p>
        </p:txBody>
      </p:sp>
      <p:sp>
        <p:nvSpPr>
          <p:cNvPr id="185" name="Google Shape;185;p26"/>
          <p:cNvSpPr txBox="1"/>
          <p:nvPr>
            <p:ph idx="1" type="body"/>
          </p:nvPr>
        </p:nvSpPr>
        <p:spPr>
          <a:xfrm>
            <a:off x="311700" y="771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highlight>
                  <a:srgbClr val="FFFF00"/>
                </a:highlight>
              </a:rPr>
              <a:t>Document Splitters</a:t>
            </a:r>
            <a:r>
              <a:rPr lang="pt-BR" sz="1600"/>
              <a:t>: The next step after loading the data as a document. The objective is to split into smaller chunks, but preserving semantically cohesive content.</a:t>
            </a:r>
            <a:endParaRPr sz="1600"/>
          </a:p>
          <a:p>
            <a:pPr indent="-330200" lvl="0" marL="457200" rtl="0" algn="l">
              <a:spcBef>
                <a:spcPts val="1200"/>
              </a:spcBef>
              <a:spcAft>
                <a:spcPts val="0"/>
              </a:spcAft>
              <a:buSzPts val="1600"/>
              <a:buChar char="-"/>
            </a:pPr>
            <a:r>
              <a:rPr lang="pt-BR" sz="1600"/>
              <a:t>Inaccurate splitting can fracture sentences, impeding later retrieval. </a:t>
            </a:r>
            <a:endParaRPr sz="1600"/>
          </a:p>
          <a:p>
            <a:pPr indent="-330200" lvl="0" marL="457200" rtl="0" algn="l">
              <a:spcBef>
                <a:spcPts val="0"/>
              </a:spcBef>
              <a:spcAft>
                <a:spcPts val="0"/>
              </a:spcAft>
              <a:buSzPts val="1600"/>
              <a:buChar char="-"/>
            </a:pPr>
            <a:r>
              <a:rPr lang="pt-BR" sz="1600"/>
              <a:t>Lang Chain subdivides texts based on criteria like </a:t>
            </a:r>
            <a:r>
              <a:rPr b="1" lang="pt-BR" sz="1600"/>
              <a:t>chunk size</a:t>
            </a:r>
            <a:r>
              <a:rPr lang="pt-BR" sz="1600"/>
              <a:t> and </a:t>
            </a:r>
            <a:r>
              <a:rPr b="1" lang="pt-BR" sz="1600"/>
              <a:t>overlap</a:t>
            </a:r>
            <a:r>
              <a:rPr lang="pt-BR" sz="1600"/>
              <a:t>.</a:t>
            </a:r>
            <a:endParaRPr sz="1600"/>
          </a:p>
          <a:p>
            <a:pPr indent="-311150" lvl="1" marL="914400" rtl="0" algn="l">
              <a:spcBef>
                <a:spcPts val="0"/>
              </a:spcBef>
              <a:spcAft>
                <a:spcPts val="0"/>
              </a:spcAft>
              <a:buSzPts val="1300"/>
              <a:buChar char="-"/>
            </a:pPr>
            <a:r>
              <a:rPr b="1" lang="pt-BR" sz="1300"/>
              <a:t>Chunk size</a:t>
            </a:r>
            <a:r>
              <a:rPr lang="pt-BR" sz="1300"/>
              <a:t> can vary based on </a:t>
            </a:r>
            <a:r>
              <a:rPr b="1" lang="pt-BR" sz="1300"/>
              <a:t>characters </a:t>
            </a:r>
            <a:r>
              <a:rPr lang="pt-BR" sz="1300"/>
              <a:t>or </a:t>
            </a:r>
            <a:r>
              <a:rPr b="1" lang="pt-BR" sz="1300"/>
              <a:t>token numbers</a:t>
            </a:r>
            <a:endParaRPr b="1" sz="1300"/>
          </a:p>
          <a:p>
            <a:pPr indent="-311150" lvl="1" marL="914400" rtl="0" algn="l">
              <a:spcBef>
                <a:spcPts val="0"/>
              </a:spcBef>
              <a:spcAft>
                <a:spcPts val="0"/>
              </a:spcAft>
              <a:buSzPts val="1300"/>
              <a:buChar char="-"/>
            </a:pPr>
            <a:r>
              <a:rPr b="1" lang="pt-BR" sz="1300"/>
              <a:t>Overlap </a:t>
            </a:r>
            <a:r>
              <a:rPr lang="pt-BR" sz="1300"/>
              <a:t>maintains </a:t>
            </a:r>
            <a:r>
              <a:rPr b="1" lang="pt-BR" sz="1300"/>
              <a:t>consistency </a:t>
            </a:r>
            <a:r>
              <a:rPr lang="pt-BR" sz="1300"/>
              <a:t>in segments</a:t>
            </a:r>
            <a:endParaRPr sz="1300"/>
          </a:p>
          <a:p>
            <a:pPr indent="-330200" lvl="0" marL="457200" rtl="0" algn="l">
              <a:spcBef>
                <a:spcPts val="0"/>
              </a:spcBef>
              <a:spcAft>
                <a:spcPts val="0"/>
              </a:spcAft>
              <a:buSzPts val="1600"/>
              <a:buChar char="-"/>
            </a:pPr>
            <a:r>
              <a:rPr lang="pt-BR" sz="1600"/>
              <a:t>Lang Chain provides functionality for document creation and division.</a:t>
            </a:r>
            <a:endParaRPr sz="1600"/>
          </a:p>
          <a:p>
            <a:pPr indent="-330200" lvl="0" marL="457200" rtl="0" algn="l">
              <a:spcBef>
                <a:spcPts val="0"/>
              </a:spcBef>
              <a:spcAft>
                <a:spcPts val="0"/>
              </a:spcAft>
              <a:buSzPts val="1600"/>
              <a:buChar char="-"/>
            </a:pPr>
            <a:r>
              <a:rPr b="1" lang="pt-BR" sz="1600"/>
              <a:t>Metadata continuity is crucial</a:t>
            </a:r>
            <a:r>
              <a:rPr lang="pt-BR" sz="1600"/>
              <a:t> during the division</a:t>
            </a:r>
            <a:endParaRPr sz="1600"/>
          </a:p>
        </p:txBody>
      </p:sp>
      <p:pic>
        <p:nvPicPr>
          <p:cNvPr id="186" name="Google Shape;186;p26"/>
          <p:cNvPicPr preferRelativeResize="0"/>
          <p:nvPr/>
        </p:nvPicPr>
        <p:blipFill>
          <a:blip r:embed="rId3">
            <a:alphaModFix/>
          </a:blip>
          <a:stretch>
            <a:fillRect/>
          </a:stretch>
        </p:blipFill>
        <p:spPr>
          <a:xfrm>
            <a:off x="6340350" y="2901025"/>
            <a:ext cx="2424550" cy="2242475"/>
          </a:xfrm>
          <a:prstGeom prst="rect">
            <a:avLst/>
          </a:prstGeom>
          <a:noFill/>
          <a:ln>
            <a:noFill/>
          </a:ln>
        </p:spPr>
      </p:pic>
      <p:pic>
        <p:nvPicPr>
          <p:cNvPr id="187" name="Google Shape;187;p26"/>
          <p:cNvPicPr preferRelativeResize="0"/>
          <p:nvPr/>
        </p:nvPicPr>
        <p:blipFill>
          <a:blip r:embed="rId4">
            <a:alphaModFix/>
          </a:blip>
          <a:stretch>
            <a:fillRect/>
          </a:stretch>
        </p:blipFill>
        <p:spPr>
          <a:xfrm>
            <a:off x="914400" y="3227350"/>
            <a:ext cx="2717326" cy="1916149"/>
          </a:xfrm>
          <a:prstGeom prst="rect">
            <a:avLst/>
          </a:prstGeom>
          <a:noFill/>
          <a:ln>
            <a:noFill/>
          </a:ln>
        </p:spPr>
      </p:pic>
      <p:pic>
        <p:nvPicPr>
          <p:cNvPr id="188" name="Google Shape;188;p26"/>
          <p:cNvPicPr preferRelativeResize="0"/>
          <p:nvPr/>
        </p:nvPicPr>
        <p:blipFill>
          <a:blip r:embed="rId5">
            <a:alphaModFix/>
          </a:blip>
          <a:stretch>
            <a:fillRect/>
          </a:stretch>
        </p:blipFill>
        <p:spPr>
          <a:xfrm>
            <a:off x="3776225" y="3126650"/>
            <a:ext cx="2118200" cy="2016850"/>
          </a:xfrm>
          <a:prstGeom prst="rect">
            <a:avLst/>
          </a:prstGeom>
          <a:noFill/>
          <a:ln>
            <a:noFill/>
          </a:ln>
        </p:spPr>
      </p:pic>
      <p:pic>
        <p:nvPicPr>
          <p:cNvPr id="189" name="Google Shape;189;p26"/>
          <p:cNvPicPr preferRelativeResize="0"/>
          <p:nvPr/>
        </p:nvPicPr>
        <p:blipFill>
          <a:blip r:embed="rId6">
            <a:alphaModFix/>
          </a:blip>
          <a:stretch>
            <a:fillRect/>
          </a:stretch>
        </p:blipFill>
        <p:spPr>
          <a:xfrm>
            <a:off x="-4" y="3498346"/>
            <a:ext cx="595325" cy="16451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Indexes</a:t>
            </a:r>
            <a:endParaRPr/>
          </a:p>
          <a:p>
            <a:pPr indent="0" lvl="0" marL="0" rtl="0" algn="l">
              <a:spcBef>
                <a:spcPts val="0"/>
              </a:spcBef>
              <a:spcAft>
                <a:spcPts val="0"/>
              </a:spcAft>
              <a:buNone/>
            </a:pPr>
            <a:r>
              <a:t/>
            </a:r>
            <a:endParaRPr/>
          </a:p>
        </p:txBody>
      </p:sp>
      <p:sp>
        <p:nvSpPr>
          <p:cNvPr id="195" name="Google Shape;19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t>Document Splitters</a:t>
            </a:r>
            <a:r>
              <a:rPr lang="pt-BR" sz="1600"/>
              <a:t> - Types of Splitters</a:t>
            </a:r>
            <a:endParaRPr sz="1600"/>
          </a:p>
          <a:p>
            <a:pPr indent="-330200" lvl="0" marL="457200" rtl="0" algn="l">
              <a:spcBef>
                <a:spcPts val="1200"/>
              </a:spcBef>
              <a:spcAft>
                <a:spcPts val="0"/>
              </a:spcAft>
              <a:buSzPts val="1600"/>
              <a:buChar char="-"/>
            </a:pPr>
            <a:r>
              <a:rPr b="1" lang="pt-BR" sz="1600"/>
              <a:t>Character-based Splitters</a:t>
            </a:r>
            <a:r>
              <a:rPr lang="pt-BR" sz="1600"/>
              <a:t>: Splits documents based on character count.</a:t>
            </a:r>
            <a:endParaRPr sz="1600"/>
          </a:p>
          <a:p>
            <a:pPr indent="-330200" lvl="0" marL="457200" rtl="0" algn="l">
              <a:spcBef>
                <a:spcPts val="0"/>
              </a:spcBef>
              <a:spcAft>
                <a:spcPts val="0"/>
              </a:spcAft>
              <a:buSzPts val="1600"/>
              <a:buChar char="-"/>
            </a:pPr>
            <a:r>
              <a:rPr b="1" lang="pt-BR" sz="1600"/>
              <a:t>Token-based Splitters</a:t>
            </a:r>
            <a:r>
              <a:rPr lang="pt-BR" sz="1600"/>
              <a:t>: Splits using token counts or model-driven sentence termination. </a:t>
            </a:r>
            <a:endParaRPr sz="1600"/>
          </a:p>
          <a:p>
            <a:pPr indent="-330200" lvl="0" marL="457200" rtl="0" algn="l">
              <a:spcBef>
                <a:spcPts val="0"/>
              </a:spcBef>
              <a:spcAft>
                <a:spcPts val="0"/>
              </a:spcAft>
              <a:buSzPts val="1600"/>
              <a:buChar char="-"/>
            </a:pPr>
            <a:r>
              <a:rPr b="1" lang="pt-BR" sz="1600"/>
              <a:t>Code-specific Splitters</a:t>
            </a:r>
            <a:r>
              <a:rPr lang="pt-BR" sz="1600"/>
              <a:t>: Tailored for coding documents with language-specific separators.</a:t>
            </a:r>
            <a:endParaRPr sz="1600"/>
          </a:p>
          <a:p>
            <a:pPr indent="-298450" lvl="0" marL="457200" rtl="0" algn="l">
              <a:spcBef>
                <a:spcPts val="0"/>
              </a:spcBef>
              <a:spcAft>
                <a:spcPts val="0"/>
              </a:spcAft>
              <a:buSzPts val="1100"/>
              <a:buChar char="-"/>
            </a:pPr>
            <a:r>
              <a:rPr lang="pt-BR" sz="1100"/>
              <a:t>Doc : </a:t>
            </a:r>
            <a:r>
              <a:rPr lang="pt-BR" sz="1100" u="sng">
                <a:solidFill>
                  <a:schemeClr val="hlink"/>
                </a:solidFill>
                <a:hlinkClick r:id="rId3"/>
              </a:rPr>
              <a:t>https://python.langchain.com/docs/modules/data_connection/document_transformers/</a:t>
            </a:r>
            <a:endParaRPr sz="1100"/>
          </a:p>
          <a:p>
            <a:pPr indent="0" lvl="0" marL="0" rtl="0" algn="l">
              <a:spcBef>
                <a:spcPts val="1200"/>
              </a:spcBef>
              <a:spcAft>
                <a:spcPts val="0"/>
              </a:spcAft>
              <a:buNone/>
            </a:pPr>
            <a:r>
              <a:rPr b="1" lang="pt-BR" sz="1600"/>
              <a:t>Document Splitters</a:t>
            </a:r>
            <a:r>
              <a:rPr lang="pt-BR" sz="1600"/>
              <a:t> - Metadata Handling</a:t>
            </a:r>
            <a:endParaRPr sz="1600"/>
          </a:p>
          <a:p>
            <a:pPr indent="-330200" lvl="0" marL="457200" rtl="0" algn="l">
              <a:spcBef>
                <a:spcPts val="1200"/>
              </a:spcBef>
              <a:spcAft>
                <a:spcPts val="0"/>
              </a:spcAft>
              <a:buSzPts val="1600"/>
              <a:buChar char="-"/>
            </a:pPr>
            <a:r>
              <a:rPr lang="pt-BR" sz="1600"/>
              <a:t>During splitting, metadata from the source document is carried over to the segments. </a:t>
            </a:r>
            <a:endParaRPr sz="1600"/>
          </a:p>
          <a:p>
            <a:pPr indent="-330200" lvl="0" marL="457200" rtl="0" algn="l">
              <a:spcBef>
                <a:spcPts val="0"/>
              </a:spcBef>
              <a:spcAft>
                <a:spcPts val="0"/>
              </a:spcAft>
              <a:buSzPts val="1600"/>
              <a:buChar char="-"/>
            </a:pPr>
            <a:r>
              <a:rPr lang="pt-BR" sz="1600"/>
              <a:t>Enriching chunks with added metadata can be advantageous. (Tracking).</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grpSp>
        <p:nvGrpSpPr>
          <p:cNvPr id="200" name="Google Shape;200;p28"/>
          <p:cNvGrpSpPr/>
          <p:nvPr/>
        </p:nvGrpSpPr>
        <p:grpSpPr>
          <a:xfrm>
            <a:off x="152400" y="0"/>
            <a:ext cx="3291626" cy="4099125"/>
            <a:chOff x="152400" y="152400"/>
            <a:chExt cx="3291626" cy="4099125"/>
          </a:xfrm>
        </p:grpSpPr>
        <p:pic>
          <p:nvPicPr>
            <p:cNvPr id="201" name="Google Shape;201;p28"/>
            <p:cNvPicPr preferRelativeResize="0"/>
            <p:nvPr/>
          </p:nvPicPr>
          <p:blipFill>
            <a:blip r:embed="rId3">
              <a:alphaModFix/>
            </a:blip>
            <a:stretch>
              <a:fillRect/>
            </a:stretch>
          </p:blipFill>
          <p:spPr>
            <a:xfrm>
              <a:off x="152400" y="152400"/>
              <a:ext cx="3252037" cy="2419350"/>
            </a:xfrm>
            <a:prstGeom prst="rect">
              <a:avLst/>
            </a:prstGeom>
            <a:noFill/>
            <a:ln>
              <a:noFill/>
            </a:ln>
          </p:spPr>
        </p:pic>
        <p:pic>
          <p:nvPicPr>
            <p:cNvPr id="202" name="Google Shape;202;p28"/>
            <p:cNvPicPr preferRelativeResize="0"/>
            <p:nvPr/>
          </p:nvPicPr>
          <p:blipFill>
            <a:blip r:embed="rId4">
              <a:alphaModFix/>
            </a:blip>
            <a:stretch>
              <a:fillRect/>
            </a:stretch>
          </p:blipFill>
          <p:spPr>
            <a:xfrm>
              <a:off x="152400" y="2571750"/>
              <a:ext cx="3291625" cy="1679775"/>
            </a:xfrm>
            <a:prstGeom prst="rect">
              <a:avLst/>
            </a:prstGeom>
            <a:noFill/>
            <a:ln>
              <a:noFill/>
            </a:ln>
          </p:spPr>
        </p:pic>
      </p:grpSp>
      <p:pic>
        <p:nvPicPr>
          <p:cNvPr id="203" name="Google Shape;203;p28"/>
          <p:cNvPicPr preferRelativeResize="0"/>
          <p:nvPr/>
        </p:nvPicPr>
        <p:blipFill>
          <a:blip r:embed="rId5">
            <a:alphaModFix/>
          </a:blip>
          <a:stretch>
            <a:fillRect/>
          </a:stretch>
        </p:blipFill>
        <p:spPr>
          <a:xfrm>
            <a:off x="4110875" y="-2525"/>
            <a:ext cx="3975176" cy="2177700"/>
          </a:xfrm>
          <a:prstGeom prst="rect">
            <a:avLst/>
          </a:prstGeom>
          <a:noFill/>
          <a:ln>
            <a:noFill/>
          </a:ln>
        </p:spPr>
      </p:pic>
      <p:pic>
        <p:nvPicPr>
          <p:cNvPr id="204" name="Google Shape;204;p28"/>
          <p:cNvPicPr preferRelativeResize="0"/>
          <p:nvPr/>
        </p:nvPicPr>
        <p:blipFill>
          <a:blip r:embed="rId6">
            <a:alphaModFix/>
          </a:blip>
          <a:stretch>
            <a:fillRect/>
          </a:stretch>
        </p:blipFill>
        <p:spPr>
          <a:xfrm>
            <a:off x="4144701" y="2236750"/>
            <a:ext cx="3582529" cy="832913"/>
          </a:xfrm>
          <a:prstGeom prst="rect">
            <a:avLst/>
          </a:prstGeom>
          <a:noFill/>
          <a:ln>
            <a:noFill/>
          </a:ln>
        </p:spPr>
      </p:pic>
      <p:pic>
        <p:nvPicPr>
          <p:cNvPr id="205" name="Google Shape;205;p28"/>
          <p:cNvPicPr preferRelativeResize="0"/>
          <p:nvPr/>
        </p:nvPicPr>
        <p:blipFill>
          <a:blip r:embed="rId7">
            <a:alphaModFix/>
          </a:blip>
          <a:stretch>
            <a:fillRect/>
          </a:stretch>
        </p:blipFill>
        <p:spPr>
          <a:xfrm>
            <a:off x="4205125" y="3055050"/>
            <a:ext cx="3768679" cy="2012250"/>
          </a:xfrm>
          <a:prstGeom prst="rect">
            <a:avLst/>
          </a:prstGeom>
          <a:noFill/>
          <a:ln>
            <a:noFill/>
          </a:ln>
        </p:spPr>
      </p:pic>
      <p:cxnSp>
        <p:nvCxnSpPr>
          <p:cNvPr id="206" name="Google Shape;206;p28"/>
          <p:cNvCxnSpPr/>
          <p:nvPr/>
        </p:nvCxnSpPr>
        <p:spPr>
          <a:xfrm>
            <a:off x="3810000" y="7875"/>
            <a:ext cx="0" cy="2180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8"/>
          <p:cNvCxnSpPr/>
          <p:nvPr/>
        </p:nvCxnSpPr>
        <p:spPr>
          <a:xfrm>
            <a:off x="3817875" y="2188400"/>
            <a:ext cx="5345100" cy="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8"/>
          <p:cNvCxnSpPr/>
          <p:nvPr/>
        </p:nvCxnSpPr>
        <p:spPr>
          <a:xfrm>
            <a:off x="3825750" y="2172650"/>
            <a:ext cx="0" cy="2967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Indexes</a:t>
            </a:r>
            <a:endParaRPr/>
          </a:p>
          <a:p>
            <a:pPr indent="0" lvl="0" marL="0" rtl="0" algn="l">
              <a:spcBef>
                <a:spcPts val="0"/>
              </a:spcBef>
              <a:spcAft>
                <a:spcPts val="0"/>
              </a:spcAft>
              <a:buNone/>
            </a:pPr>
            <a:r>
              <a:t/>
            </a:r>
            <a:endParaRPr/>
          </a:p>
        </p:txBody>
      </p:sp>
      <p:sp>
        <p:nvSpPr>
          <p:cNvPr id="214" name="Google Shape;21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highlight>
                  <a:srgbClr val="FFFF00"/>
                </a:highlight>
              </a:rPr>
              <a:t>Embedding </a:t>
            </a:r>
            <a:r>
              <a:rPr lang="pt-BR" sz="1600"/>
              <a:t>: The next step after splitting the documents. The objective is to embed each document -  </a:t>
            </a:r>
            <a:r>
              <a:rPr b="1" lang="pt-BR" sz="1600"/>
              <a:t>convert text into a vector</a:t>
            </a:r>
            <a:r>
              <a:rPr lang="pt-BR" sz="1600"/>
              <a:t> (numerical representation).</a:t>
            </a:r>
            <a:endParaRPr sz="1600"/>
          </a:p>
          <a:p>
            <a:pPr indent="-330200" lvl="0" marL="457200" rtl="0" algn="l">
              <a:spcBef>
                <a:spcPts val="1200"/>
              </a:spcBef>
              <a:spcAft>
                <a:spcPts val="0"/>
              </a:spcAft>
              <a:buSzPts val="1600"/>
              <a:buChar char="-"/>
            </a:pPr>
            <a:r>
              <a:rPr lang="pt-BR" sz="1600"/>
              <a:t>Text with similar content will have similar vectors in the vector space, enabling comparison.</a:t>
            </a:r>
            <a:endParaRPr sz="1600"/>
          </a:p>
          <a:p>
            <a:pPr indent="-298450" lvl="1" marL="914400" rtl="0" algn="l">
              <a:spcBef>
                <a:spcPts val="0"/>
              </a:spcBef>
              <a:spcAft>
                <a:spcPts val="0"/>
              </a:spcAft>
              <a:buSzPts val="1100"/>
              <a:buChar char="-"/>
            </a:pPr>
            <a:r>
              <a:rPr lang="pt-BR" sz="1100"/>
              <a:t>Using </a:t>
            </a:r>
            <a:r>
              <a:rPr b="1" lang="pt-BR" sz="1100"/>
              <a:t>dot product between the vectors</a:t>
            </a:r>
            <a:r>
              <a:rPr lang="pt-BR" sz="1100"/>
              <a:t> (A </a:t>
            </a:r>
            <a:r>
              <a:rPr b="1" lang="pt-BR" sz="1100"/>
              <a:t>higher value</a:t>
            </a:r>
            <a:r>
              <a:rPr lang="pt-BR" sz="1100"/>
              <a:t> indicates </a:t>
            </a:r>
            <a:r>
              <a:rPr b="1" lang="pt-BR" sz="1100"/>
              <a:t>more similarity</a:t>
            </a:r>
            <a:r>
              <a:rPr lang="pt-BR" sz="1100"/>
              <a:t> between the sentences).</a:t>
            </a:r>
            <a:endParaRPr sz="1100"/>
          </a:p>
          <a:p>
            <a:pPr indent="-298450" lvl="1" marL="914400" rtl="0" algn="l">
              <a:spcBef>
                <a:spcPts val="0"/>
              </a:spcBef>
              <a:spcAft>
                <a:spcPts val="0"/>
              </a:spcAft>
              <a:buSzPts val="1100"/>
              <a:buChar char="-"/>
            </a:pPr>
            <a:r>
              <a:rPr lang="pt-BR" sz="1100"/>
              <a:t>The dot product is a measure of how much two vectors align in the vectorial space.</a:t>
            </a:r>
            <a:endParaRPr sz="1100"/>
          </a:p>
          <a:p>
            <a:pPr indent="-298450" lvl="0" marL="457200" rtl="0" algn="l">
              <a:spcBef>
                <a:spcPts val="0"/>
              </a:spcBef>
              <a:spcAft>
                <a:spcPts val="0"/>
              </a:spcAft>
              <a:buSzPts val="1100"/>
              <a:buChar char="-"/>
            </a:pPr>
            <a:r>
              <a:rPr lang="pt-BR" sz="1600"/>
              <a:t>Langchain supports many Embeddings models : </a:t>
            </a:r>
            <a:r>
              <a:rPr lang="pt-BR" sz="900" u="sng">
                <a:solidFill>
                  <a:schemeClr val="hlink"/>
                </a:solidFill>
                <a:hlinkClick r:id="rId3"/>
              </a:rPr>
              <a:t>https://python.langchain.com/docs/integrations/text_embedding</a:t>
            </a:r>
            <a:endParaRPr sz="900"/>
          </a:p>
          <a:p>
            <a:pPr indent="0" lvl="0" marL="457200" rtl="0" algn="l">
              <a:spcBef>
                <a:spcPts val="1200"/>
              </a:spcBef>
              <a:spcAft>
                <a:spcPts val="1200"/>
              </a:spcAft>
              <a:buNone/>
            </a:pPr>
            <a:r>
              <a:t/>
            </a:r>
            <a:endParaRPr sz="1600"/>
          </a:p>
        </p:txBody>
      </p:sp>
      <p:pic>
        <p:nvPicPr>
          <p:cNvPr id="215" name="Google Shape;215;p29"/>
          <p:cNvPicPr preferRelativeResize="0"/>
          <p:nvPr/>
        </p:nvPicPr>
        <p:blipFill>
          <a:blip r:embed="rId4">
            <a:alphaModFix/>
          </a:blip>
          <a:stretch>
            <a:fillRect/>
          </a:stretch>
        </p:blipFill>
        <p:spPr>
          <a:xfrm>
            <a:off x="0" y="3221600"/>
            <a:ext cx="999725" cy="1921900"/>
          </a:xfrm>
          <a:prstGeom prst="rect">
            <a:avLst/>
          </a:prstGeom>
          <a:noFill/>
          <a:ln>
            <a:noFill/>
          </a:ln>
        </p:spPr>
      </p:pic>
      <p:pic>
        <p:nvPicPr>
          <p:cNvPr id="216" name="Google Shape;216;p29"/>
          <p:cNvPicPr preferRelativeResize="0"/>
          <p:nvPr/>
        </p:nvPicPr>
        <p:blipFill>
          <a:blip r:embed="rId5">
            <a:alphaModFix/>
          </a:blip>
          <a:stretch>
            <a:fillRect/>
          </a:stretch>
        </p:blipFill>
        <p:spPr>
          <a:xfrm>
            <a:off x="1103450" y="3145400"/>
            <a:ext cx="4133167" cy="1921900"/>
          </a:xfrm>
          <a:prstGeom prst="rect">
            <a:avLst/>
          </a:prstGeom>
          <a:noFill/>
          <a:ln>
            <a:noFill/>
          </a:ln>
        </p:spPr>
      </p:pic>
      <p:pic>
        <p:nvPicPr>
          <p:cNvPr id="217" name="Google Shape;217;p29"/>
          <p:cNvPicPr preferRelativeResize="0"/>
          <p:nvPr/>
        </p:nvPicPr>
        <p:blipFill>
          <a:blip r:embed="rId6">
            <a:alphaModFix/>
          </a:blip>
          <a:stretch>
            <a:fillRect/>
          </a:stretch>
        </p:blipFill>
        <p:spPr>
          <a:xfrm>
            <a:off x="5657570" y="3366088"/>
            <a:ext cx="3410850" cy="1632925"/>
          </a:xfrm>
          <a:prstGeom prst="rect">
            <a:avLst/>
          </a:prstGeom>
          <a:noFill/>
          <a:ln>
            <a:noFill/>
          </a:ln>
        </p:spPr>
      </p:pic>
      <p:cxnSp>
        <p:nvCxnSpPr>
          <p:cNvPr id="218" name="Google Shape;218;p29"/>
          <p:cNvCxnSpPr/>
          <p:nvPr/>
        </p:nvCxnSpPr>
        <p:spPr>
          <a:xfrm flipH="1" rot="10800000">
            <a:off x="5187575" y="4022675"/>
            <a:ext cx="472200" cy="968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90400" y="201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Indexes</a:t>
            </a:r>
            <a:endParaRPr/>
          </a:p>
          <a:p>
            <a:pPr indent="0" lvl="0" marL="0" rtl="0" algn="l">
              <a:spcBef>
                <a:spcPts val="0"/>
              </a:spcBef>
              <a:spcAft>
                <a:spcPts val="0"/>
              </a:spcAft>
              <a:buNone/>
            </a:pPr>
            <a:r>
              <a:t/>
            </a:r>
            <a:endParaRPr/>
          </a:p>
        </p:txBody>
      </p:sp>
      <p:sp>
        <p:nvSpPr>
          <p:cNvPr id="224" name="Google Shape;224;p30"/>
          <p:cNvSpPr txBox="1"/>
          <p:nvPr>
            <p:ph idx="1" type="body"/>
          </p:nvPr>
        </p:nvSpPr>
        <p:spPr>
          <a:xfrm>
            <a:off x="311700" y="6952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highlight>
                  <a:srgbClr val="FFFF00"/>
                </a:highlight>
              </a:rPr>
              <a:t>Vector Store</a:t>
            </a:r>
            <a:r>
              <a:rPr lang="pt-BR"/>
              <a:t> : Stores the vectors (embedded documents) to retrieve the similar ones during Retrieval phase.</a:t>
            </a:r>
            <a:endParaRPr/>
          </a:p>
          <a:p>
            <a:pPr indent="-342900" lvl="0" marL="457200" rtl="0" algn="l">
              <a:spcBef>
                <a:spcPts val="1200"/>
              </a:spcBef>
              <a:spcAft>
                <a:spcPts val="0"/>
              </a:spcAft>
              <a:buSzPts val="1800"/>
              <a:buChar char="-"/>
            </a:pPr>
            <a:r>
              <a:rPr lang="pt-BR"/>
              <a:t>Store the question's embedding, compare it with vectors in the vector store, and retrieve the most ‘k’ similar entries.</a:t>
            </a:r>
            <a:endParaRPr/>
          </a:p>
          <a:p>
            <a:pPr indent="-317500" lvl="1" marL="914400" rtl="0" algn="l">
              <a:spcBef>
                <a:spcPts val="0"/>
              </a:spcBef>
              <a:spcAft>
                <a:spcPts val="0"/>
              </a:spcAft>
              <a:buSzPts val="1400"/>
              <a:buChar char="-"/>
            </a:pPr>
            <a:r>
              <a:rPr b="1" lang="pt-BR"/>
              <a:t>Vector databases</a:t>
            </a:r>
            <a:r>
              <a:rPr lang="pt-BR"/>
              <a:t> are a particular implementation of a vector store where </a:t>
            </a:r>
            <a:r>
              <a:rPr b="1" lang="pt-BR"/>
              <a:t>each vector is also identified by a key</a:t>
            </a:r>
            <a:r>
              <a:rPr lang="pt-BR"/>
              <a:t> (</a:t>
            </a:r>
            <a:r>
              <a:rPr b="1" lang="pt-BR"/>
              <a:t>index</a:t>
            </a:r>
            <a:r>
              <a:rPr lang="pt-BR"/>
              <a:t>). This can allow, for instance, the text generated by RAG to also include a citation for the document from which it was received. Also, allows fast retrieval.</a:t>
            </a:r>
            <a:endParaRPr/>
          </a:p>
          <a:p>
            <a:pPr indent="-317500" lvl="1" marL="914400" rtl="0" algn="l">
              <a:spcBef>
                <a:spcPts val="0"/>
              </a:spcBef>
              <a:spcAft>
                <a:spcPts val="0"/>
              </a:spcAft>
              <a:buSzPts val="1400"/>
              <a:buChar char="-"/>
            </a:pPr>
            <a:r>
              <a:rPr lang="pt-BR"/>
              <a:t>A </a:t>
            </a:r>
            <a:r>
              <a:rPr b="1" lang="pt-BR"/>
              <a:t>vector database indexes the vector embeddings</a:t>
            </a:r>
            <a:r>
              <a:rPr lang="pt-BR"/>
              <a:t>. This step maps the vectors to a data structure that will enable faster searching. Supports full </a:t>
            </a:r>
            <a:r>
              <a:rPr b="1" lang="pt-BR"/>
              <a:t>CRUD</a:t>
            </a:r>
            <a:r>
              <a:rPr lang="pt-BR"/>
              <a: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25" name="Google Shape;225;p30"/>
          <p:cNvPicPr preferRelativeResize="0"/>
          <p:nvPr/>
        </p:nvPicPr>
        <p:blipFill>
          <a:blip r:embed="rId3">
            <a:alphaModFix/>
          </a:blip>
          <a:stretch>
            <a:fillRect/>
          </a:stretch>
        </p:blipFill>
        <p:spPr>
          <a:xfrm>
            <a:off x="0" y="3530346"/>
            <a:ext cx="697925" cy="1613150"/>
          </a:xfrm>
          <a:prstGeom prst="rect">
            <a:avLst/>
          </a:prstGeom>
          <a:noFill/>
          <a:ln>
            <a:noFill/>
          </a:ln>
        </p:spPr>
      </p:pic>
      <p:pic>
        <p:nvPicPr>
          <p:cNvPr id="226" name="Google Shape;226;p30"/>
          <p:cNvPicPr preferRelativeResize="0"/>
          <p:nvPr/>
        </p:nvPicPr>
        <p:blipFill>
          <a:blip r:embed="rId4">
            <a:alphaModFix/>
          </a:blip>
          <a:stretch>
            <a:fillRect/>
          </a:stretch>
        </p:blipFill>
        <p:spPr>
          <a:xfrm>
            <a:off x="961650" y="3221550"/>
            <a:ext cx="3234074" cy="1921949"/>
          </a:xfrm>
          <a:prstGeom prst="rect">
            <a:avLst/>
          </a:prstGeom>
          <a:noFill/>
          <a:ln>
            <a:noFill/>
          </a:ln>
        </p:spPr>
      </p:pic>
      <p:pic>
        <p:nvPicPr>
          <p:cNvPr id="227" name="Google Shape;227;p30"/>
          <p:cNvPicPr preferRelativeResize="0"/>
          <p:nvPr/>
        </p:nvPicPr>
        <p:blipFill>
          <a:blip r:embed="rId5">
            <a:alphaModFix/>
          </a:blip>
          <a:stretch>
            <a:fillRect/>
          </a:stretch>
        </p:blipFill>
        <p:spPr>
          <a:xfrm>
            <a:off x="5121775" y="3167175"/>
            <a:ext cx="3274701" cy="1976324"/>
          </a:xfrm>
          <a:prstGeom prst="rect">
            <a:avLst/>
          </a:prstGeom>
          <a:noFill/>
          <a:ln>
            <a:noFill/>
          </a:ln>
        </p:spPr>
      </p:pic>
      <p:sp>
        <p:nvSpPr>
          <p:cNvPr id="228" name="Google Shape;228;p30"/>
          <p:cNvSpPr txBox="1"/>
          <p:nvPr/>
        </p:nvSpPr>
        <p:spPr>
          <a:xfrm>
            <a:off x="181150" y="0"/>
            <a:ext cx="4085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u="sng">
                <a:solidFill>
                  <a:schemeClr val="hlink"/>
                </a:solidFill>
                <a:hlinkClick r:id="rId6"/>
              </a:rPr>
              <a:t>https://python.langchain.com/docs/integrations/vectorstores</a:t>
            </a:r>
            <a:endParaRPr sz="1000"/>
          </a:p>
        </p:txBody>
      </p:sp>
      <p:sp>
        <p:nvSpPr>
          <p:cNvPr id="229" name="Google Shape;229;p30"/>
          <p:cNvSpPr txBox="1"/>
          <p:nvPr/>
        </p:nvSpPr>
        <p:spPr>
          <a:xfrm>
            <a:off x="4266550" y="0"/>
            <a:ext cx="432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u="sng">
                <a:solidFill>
                  <a:schemeClr val="hlink"/>
                </a:solidFill>
                <a:hlinkClick r:id="rId7"/>
              </a:rPr>
              <a:t>https://python.langchain.com/docs/modules/data_connection/indexing</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1"/>
          <p:cNvPicPr preferRelativeResize="0"/>
          <p:nvPr/>
        </p:nvPicPr>
        <p:blipFill>
          <a:blip r:embed="rId3">
            <a:alphaModFix/>
          </a:blip>
          <a:stretch>
            <a:fillRect/>
          </a:stretch>
        </p:blipFill>
        <p:spPr>
          <a:xfrm>
            <a:off x="42200" y="0"/>
            <a:ext cx="2539774" cy="2752519"/>
          </a:xfrm>
          <a:prstGeom prst="rect">
            <a:avLst/>
          </a:prstGeom>
          <a:noFill/>
          <a:ln>
            <a:noFill/>
          </a:ln>
        </p:spPr>
      </p:pic>
      <p:sp>
        <p:nvSpPr>
          <p:cNvPr id="235" name="Google Shape;235;p31"/>
          <p:cNvSpPr/>
          <p:nvPr/>
        </p:nvSpPr>
        <p:spPr>
          <a:xfrm>
            <a:off x="236150" y="2172650"/>
            <a:ext cx="267600" cy="92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31"/>
          <p:cNvPicPr preferRelativeResize="0"/>
          <p:nvPr/>
        </p:nvPicPr>
        <p:blipFill>
          <a:blip r:embed="rId4">
            <a:alphaModFix/>
          </a:blip>
          <a:stretch>
            <a:fillRect/>
          </a:stretch>
        </p:blipFill>
        <p:spPr>
          <a:xfrm>
            <a:off x="42200" y="2752518"/>
            <a:ext cx="2539775" cy="419857"/>
          </a:xfrm>
          <a:prstGeom prst="rect">
            <a:avLst/>
          </a:prstGeom>
          <a:noFill/>
          <a:ln>
            <a:noFill/>
          </a:ln>
        </p:spPr>
      </p:pic>
      <p:sp>
        <p:nvSpPr>
          <p:cNvPr id="237" name="Google Shape;237;p31"/>
          <p:cNvSpPr/>
          <p:nvPr/>
        </p:nvSpPr>
        <p:spPr>
          <a:xfrm>
            <a:off x="236150" y="3009900"/>
            <a:ext cx="469500" cy="92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38" name="Google Shape;238;p31"/>
          <p:cNvGrpSpPr/>
          <p:nvPr/>
        </p:nvGrpSpPr>
        <p:grpSpPr>
          <a:xfrm>
            <a:off x="42018" y="3172268"/>
            <a:ext cx="2539650" cy="1778977"/>
            <a:chOff x="4463350" y="2933859"/>
            <a:chExt cx="3054300" cy="2006516"/>
          </a:xfrm>
        </p:grpSpPr>
        <p:grpSp>
          <p:nvGrpSpPr>
            <p:cNvPr id="239" name="Google Shape;239;p31"/>
            <p:cNvGrpSpPr/>
            <p:nvPr/>
          </p:nvGrpSpPr>
          <p:grpSpPr>
            <a:xfrm>
              <a:off x="4463350" y="2933859"/>
              <a:ext cx="3054300" cy="2006516"/>
              <a:chOff x="0" y="3136984"/>
              <a:chExt cx="3054300" cy="2006516"/>
            </a:xfrm>
          </p:grpSpPr>
          <p:pic>
            <p:nvPicPr>
              <p:cNvPr id="240" name="Google Shape;240;p31"/>
              <p:cNvPicPr preferRelativeResize="0"/>
              <p:nvPr/>
            </p:nvPicPr>
            <p:blipFill rotWithShape="1">
              <a:blip r:embed="rId5">
                <a:alphaModFix/>
              </a:blip>
              <a:srcRect b="-25119" l="0" r="0" t="25119"/>
              <a:stretch/>
            </p:blipFill>
            <p:spPr>
              <a:xfrm>
                <a:off x="0" y="3136984"/>
                <a:ext cx="3012101" cy="1284747"/>
              </a:xfrm>
              <a:prstGeom prst="rect">
                <a:avLst/>
              </a:prstGeom>
              <a:noFill/>
              <a:ln>
                <a:noFill/>
              </a:ln>
            </p:spPr>
          </p:pic>
          <p:pic>
            <p:nvPicPr>
              <p:cNvPr id="241" name="Google Shape;241;p31"/>
              <p:cNvPicPr preferRelativeResize="0"/>
              <p:nvPr/>
            </p:nvPicPr>
            <p:blipFill>
              <a:blip r:embed="rId6">
                <a:alphaModFix/>
              </a:blip>
              <a:stretch>
                <a:fillRect/>
              </a:stretch>
            </p:blipFill>
            <p:spPr>
              <a:xfrm>
                <a:off x="0" y="4106672"/>
                <a:ext cx="3054300" cy="1036828"/>
              </a:xfrm>
              <a:prstGeom prst="rect">
                <a:avLst/>
              </a:prstGeom>
              <a:noFill/>
              <a:ln>
                <a:noFill/>
              </a:ln>
            </p:spPr>
          </p:pic>
        </p:grpSp>
        <p:sp>
          <p:nvSpPr>
            <p:cNvPr id="242" name="Google Shape;242;p31"/>
            <p:cNvSpPr/>
            <p:nvPr/>
          </p:nvSpPr>
          <p:spPr>
            <a:xfrm>
              <a:off x="4572000" y="3799925"/>
              <a:ext cx="469500" cy="921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43" name="Google Shape;243;p31"/>
          <p:cNvPicPr preferRelativeResize="0"/>
          <p:nvPr/>
        </p:nvPicPr>
        <p:blipFill>
          <a:blip r:embed="rId7">
            <a:alphaModFix/>
          </a:blip>
          <a:stretch>
            <a:fillRect/>
          </a:stretch>
        </p:blipFill>
        <p:spPr>
          <a:xfrm>
            <a:off x="2844575" y="0"/>
            <a:ext cx="3256150" cy="891875"/>
          </a:xfrm>
          <a:prstGeom prst="rect">
            <a:avLst/>
          </a:prstGeom>
          <a:noFill/>
          <a:ln>
            <a:noFill/>
          </a:ln>
        </p:spPr>
      </p:pic>
      <p:pic>
        <p:nvPicPr>
          <p:cNvPr id="244" name="Google Shape;244;p31"/>
          <p:cNvPicPr preferRelativeResize="0"/>
          <p:nvPr/>
        </p:nvPicPr>
        <p:blipFill>
          <a:blip r:embed="rId8">
            <a:alphaModFix/>
          </a:blip>
          <a:stretch>
            <a:fillRect/>
          </a:stretch>
        </p:blipFill>
        <p:spPr>
          <a:xfrm>
            <a:off x="2844575" y="1015350"/>
            <a:ext cx="3996101" cy="2542975"/>
          </a:xfrm>
          <a:prstGeom prst="rect">
            <a:avLst/>
          </a:prstGeom>
          <a:noFill/>
          <a:ln>
            <a:noFill/>
          </a:ln>
        </p:spPr>
      </p:pic>
      <p:sp>
        <p:nvSpPr>
          <p:cNvPr id="245" name="Google Shape;245;p31"/>
          <p:cNvSpPr txBox="1"/>
          <p:nvPr/>
        </p:nvSpPr>
        <p:spPr>
          <a:xfrm>
            <a:off x="3633900" y="37605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900">
                <a:solidFill>
                  <a:srgbClr val="374151"/>
                </a:solidFill>
                <a:latin typeface="Roboto"/>
                <a:ea typeface="Roboto"/>
                <a:cs typeface="Roboto"/>
                <a:sym typeface="Roboto"/>
              </a:rPr>
              <a:t>It m</a:t>
            </a:r>
            <a:r>
              <a:rPr lang="pt-BR" sz="900">
                <a:solidFill>
                  <a:srgbClr val="374151"/>
                </a:solidFill>
                <a:latin typeface="Roboto"/>
                <a:ea typeface="Roboto"/>
                <a:cs typeface="Roboto"/>
                <a:sym typeface="Roboto"/>
              </a:rPr>
              <a:t>eans that the information retrieved (the top 3 similar documents) is being saved in the database. This impacts the system by ensuring that the data does not need to be recalculated in future searches; instead, it can be quickly retrieved from the database, thereby saving time and computational resources. </a:t>
            </a:r>
            <a:endParaRPr sz="1100"/>
          </a:p>
        </p:txBody>
      </p:sp>
      <p:cxnSp>
        <p:nvCxnSpPr>
          <p:cNvPr id="246" name="Google Shape;246;p31"/>
          <p:cNvCxnSpPr/>
          <p:nvPr/>
        </p:nvCxnSpPr>
        <p:spPr>
          <a:xfrm>
            <a:off x="3369175" y="3518750"/>
            <a:ext cx="338400" cy="315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What is Langchain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pt-BR" sz="2100"/>
              <a:t>An open-source framework to build LLM applications.</a:t>
            </a:r>
            <a:endParaRPr sz="2100"/>
          </a:p>
          <a:p>
            <a:pPr indent="-361950" lvl="0" marL="457200" rtl="0" algn="l">
              <a:spcBef>
                <a:spcPts val="1200"/>
              </a:spcBef>
              <a:spcAft>
                <a:spcPts val="0"/>
              </a:spcAft>
              <a:buSzPts val="2100"/>
              <a:buChar char="-"/>
            </a:pPr>
            <a:r>
              <a:rPr lang="pt-BR" sz="2100"/>
              <a:t>Python and Typescript packages</a:t>
            </a:r>
            <a:endParaRPr sz="2100"/>
          </a:p>
          <a:p>
            <a:pPr indent="-361950" lvl="0" marL="457200" rtl="0" algn="l">
              <a:spcBef>
                <a:spcPts val="0"/>
              </a:spcBef>
              <a:spcAft>
                <a:spcPts val="0"/>
              </a:spcAft>
              <a:buSzPts val="2100"/>
              <a:buChar char="-"/>
            </a:pPr>
            <a:r>
              <a:rPr lang="pt-BR" sz="2100"/>
              <a:t>Key values:</a:t>
            </a:r>
            <a:endParaRPr sz="2100"/>
          </a:p>
          <a:p>
            <a:pPr indent="-336550" lvl="1" marL="914400" rtl="0" algn="l">
              <a:spcBef>
                <a:spcPts val="0"/>
              </a:spcBef>
              <a:spcAft>
                <a:spcPts val="0"/>
              </a:spcAft>
              <a:buSzPts val="1700"/>
              <a:buChar char="-"/>
            </a:pPr>
            <a:r>
              <a:rPr b="1" lang="pt-BR" sz="1700"/>
              <a:t>Modular Componentes</a:t>
            </a:r>
            <a:r>
              <a:rPr lang="pt-BR" sz="1700"/>
              <a:t> : Composable tools and integrations for working with language models. Components are modular and easy-to-use, whether you are using the rest of the Langchain framework or not.</a:t>
            </a:r>
            <a:endParaRPr sz="1700"/>
          </a:p>
          <a:p>
            <a:pPr indent="-336550" lvl="1" marL="914400" rtl="0" algn="l">
              <a:spcBef>
                <a:spcPts val="0"/>
              </a:spcBef>
              <a:spcAft>
                <a:spcPts val="0"/>
              </a:spcAft>
              <a:buSzPts val="1700"/>
              <a:buChar char="-"/>
            </a:pPr>
            <a:r>
              <a:rPr b="1" lang="pt-BR" sz="1700"/>
              <a:t>Ready for many common use cases.</a:t>
            </a:r>
            <a:endParaRPr b="1" sz="1700"/>
          </a:p>
          <a:p>
            <a:pPr indent="-336550" lvl="1" marL="914400" rtl="0" algn="l">
              <a:spcBef>
                <a:spcPts val="0"/>
              </a:spcBef>
              <a:spcAft>
                <a:spcPts val="0"/>
              </a:spcAft>
              <a:buSzPts val="1700"/>
              <a:buChar char="-"/>
            </a:pPr>
            <a:r>
              <a:rPr lang="pt-BR" sz="1700"/>
              <a:t>Flexibility to create</a:t>
            </a:r>
            <a:r>
              <a:rPr b="1" lang="pt-BR" sz="1700"/>
              <a:t> customized components.</a:t>
            </a:r>
            <a:endParaRPr b="1" sz="1700"/>
          </a:p>
          <a:p>
            <a:pPr indent="0" lvl="0" marL="914400" rtl="0" algn="l">
              <a:spcBef>
                <a:spcPts val="1200"/>
              </a:spcBef>
              <a:spcAft>
                <a:spcPts val="0"/>
              </a:spcAft>
              <a:buNone/>
            </a:pPr>
            <a:r>
              <a:t/>
            </a:r>
            <a:endParaRPr sz="1700"/>
          </a:p>
          <a:p>
            <a:pPr indent="-361950" lvl="0" marL="457200" rtl="0" algn="l">
              <a:spcBef>
                <a:spcPts val="1200"/>
              </a:spcBef>
              <a:spcAft>
                <a:spcPts val="0"/>
              </a:spcAft>
              <a:buSzPts val="2100"/>
              <a:buChar char="-"/>
            </a:pPr>
            <a:r>
              <a:rPr lang="pt-BR" sz="2100" u="sng">
                <a:solidFill>
                  <a:schemeClr val="hlink"/>
                </a:solidFill>
                <a:hlinkClick r:id="rId3"/>
              </a:rPr>
              <a:t>https://www.langchain.com/</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Indexes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2" name="Google Shape;252;p32"/>
          <p:cNvSpPr txBox="1"/>
          <p:nvPr>
            <p:ph idx="1" type="body"/>
          </p:nvPr>
        </p:nvSpPr>
        <p:spPr>
          <a:xfrm>
            <a:off x="311700" y="1152475"/>
            <a:ext cx="8520600" cy="393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sz="1600">
                <a:highlight>
                  <a:srgbClr val="FFFF00"/>
                </a:highlight>
              </a:rPr>
              <a:t>Retrievers</a:t>
            </a:r>
            <a:r>
              <a:rPr lang="pt-BR" sz="1600"/>
              <a:t>: Used to retrieve the top ‘k’ most similar documents from the vector store, based on the chosen similarity measure strategy.</a:t>
            </a:r>
            <a:endParaRPr sz="1600"/>
          </a:p>
          <a:p>
            <a:pPr indent="-330200" lvl="0" marL="457200" rtl="0" algn="l">
              <a:spcBef>
                <a:spcPts val="1200"/>
              </a:spcBef>
              <a:spcAft>
                <a:spcPts val="0"/>
              </a:spcAft>
              <a:buSzPts val="1600"/>
              <a:buChar char="-"/>
            </a:pPr>
            <a:r>
              <a:rPr lang="pt-BR" sz="1600"/>
              <a:t>Similarity Measure Strategies</a:t>
            </a:r>
            <a:endParaRPr sz="1600"/>
          </a:p>
          <a:p>
            <a:pPr indent="-304800" lvl="1" marL="914400" rtl="0" algn="l">
              <a:spcBef>
                <a:spcPts val="0"/>
              </a:spcBef>
              <a:spcAft>
                <a:spcPts val="0"/>
              </a:spcAft>
              <a:buSzPts val="1200"/>
              <a:buChar char="-"/>
            </a:pPr>
            <a:r>
              <a:rPr b="1" lang="pt-BR" sz="1200"/>
              <a:t>Similarity/Semantic Search</a:t>
            </a:r>
            <a:r>
              <a:rPr lang="pt-BR" sz="1200"/>
              <a:t> : Basic strategy, solves for 80% of cases, but is limited due to </a:t>
            </a:r>
            <a:r>
              <a:rPr b="1" lang="pt-BR" sz="1200"/>
              <a:t>not enforcing diversity</a:t>
            </a:r>
            <a:r>
              <a:rPr lang="pt-BR" sz="1200"/>
              <a:t>.</a:t>
            </a:r>
            <a:endParaRPr sz="1200"/>
          </a:p>
          <a:p>
            <a:pPr indent="-304800" lvl="2" marL="1371600" rtl="0" algn="l">
              <a:spcBef>
                <a:spcPts val="0"/>
              </a:spcBef>
              <a:spcAft>
                <a:spcPts val="0"/>
              </a:spcAft>
              <a:buSzPts val="1200"/>
              <a:buChar char="-"/>
            </a:pPr>
            <a:r>
              <a:rPr lang="pt-BR" sz="1200"/>
              <a:t>If there are duplicate documents, </a:t>
            </a:r>
            <a:r>
              <a:rPr b="1" lang="pt-BR" sz="1200"/>
              <a:t>it will fetch all duplicates</a:t>
            </a:r>
            <a:r>
              <a:rPr lang="pt-BR" sz="1200"/>
              <a:t> in top k most similars, not adding any new information.</a:t>
            </a:r>
            <a:endParaRPr sz="1200"/>
          </a:p>
          <a:p>
            <a:pPr indent="-304800" lvl="1" marL="914400" rtl="0" algn="l">
              <a:spcBef>
                <a:spcPts val="0"/>
              </a:spcBef>
              <a:spcAft>
                <a:spcPts val="0"/>
              </a:spcAft>
              <a:buSzPts val="1200"/>
              <a:buChar char="-"/>
            </a:pPr>
            <a:r>
              <a:rPr b="1" lang="pt-BR" sz="1200"/>
              <a:t>MMR </a:t>
            </a:r>
            <a:r>
              <a:rPr lang="pt-BR" sz="1200"/>
              <a:t>: Maximum Marginal Relevance. </a:t>
            </a:r>
            <a:r>
              <a:rPr b="1" lang="pt-BR" sz="1200">
                <a:solidFill>
                  <a:srgbClr val="374151"/>
                </a:solidFill>
                <a:latin typeface="Roboto"/>
                <a:ea typeface="Roboto"/>
                <a:cs typeface="Roboto"/>
                <a:sym typeface="Roboto"/>
              </a:rPr>
              <a:t>Ensure diversity </a:t>
            </a:r>
            <a:r>
              <a:rPr lang="pt-BR" sz="1200">
                <a:solidFill>
                  <a:srgbClr val="374151"/>
                </a:solidFill>
                <a:latin typeface="Roboto"/>
                <a:ea typeface="Roboto"/>
                <a:cs typeface="Roboto"/>
                <a:sym typeface="Roboto"/>
              </a:rPr>
              <a:t>in the results by choosing the most ‘k’ diverses from the top ‘fetch_k’ similars.</a:t>
            </a:r>
            <a:endParaRPr sz="1200">
              <a:solidFill>
                <a:srgbClr val="374151"/>
              </a:solidFill>
              <a:latin typeface="Roboto"/>
              <a:ea typeface="Roboto"/>
              <a:cs typeface="Roboto"/>
              <a:sym typeface="Roboto"/>
            </a:endParaRPr>
          </a:p>
          <a:p>
            <a:pPr indent="-304800" lvl="2" marL="1371600" rtl="0" algn="l">
              <a:spcBef>
                <a:spcPts val="0"/>
              </a:spcBef>
              <a:spcAft>
                <a:spcPts val="0"/>
              </a:spcAft>
              <a:buClr>
                <a:srgbClr val="374151"/>
              </a:buClr>
              <a:buSzPts val="1200"/>
              <a:buFont typeface="Roboto"/>
              <a:buChar char="-"/>
            </a:pPr>
            <a:r>
              <a:rPr b="1" lang="pt-BR" sz="1200">
                <a:solidFill>
                  <a:srgbClr val="374151"/>
                </a:solidFill>
                <a:latin typeface="Roboto"/>
                <a:ea typeface="Roboto"/>
                <a:cs typeface="Roboto"/>
                <a:sym typeface="Roboto"/>
              </a:rPr>
              <a:t>Problem </a:t>
            </a:r>
            <a:r>
              <a:rPr lang="pt-BR" sz="1200">
                <a:solidFill>
                  <a:srgbClr val="374151"/>
                </a:solidFill>
                <a:latin typeface="Roboto"/>
                <a:ea typeface="Roboto"/>
                <a:cs typeface="Roboto"/>
                <a:sym typeface="Roboto"/>
              </a:rPr>
              <a:t>: Solely relying on document similarity might miss diverse information.</a:t>
            </a:r>
            <a:endParaRPr sz="1200">
              <a:solidFill>
                <a:srgbClr val="374151"/>
              </a:solidFill>
              <a:latin typeface="Roboto"/>
              <a:ea typeface="Roboto"/>
              <a:cs typeface="Roboto"/>
              <a:sym typeface="Roboto"/>
            </a:endParaRPr>
          </a:p>
          <a:p>
            <a:pPr indent="-304800" lvl="1" marL="914400" rtl="0" algn="l">
              <a:spcBef>
                <a:spcPts val="0"/>
              </a:spcBef>
              <a:spcAft>
                <a:spcPts val="0"/>
              </a:spcAft>
              <a:buSzPts val="1200"/>
              <a:buChar char="-"/>
            </a:pPr>
            <a:r>
              <a:rPr b="1" lang="pt-BR" sz="1200"/>
              <a:t>Self-query</a:t>
            </a:r>
            <a:r>
              <a:rPr lang="pt-BR" sz="1200"/>
              <a:t> : Useful when you get questions that aren't solely about the content, but also include some </a:t>
            </a:r>
            <a:r>
              <a:rPr b="1" lang="pt-BR" sz="1200"/>
              <a:t>information about metadata</a:t>
            </a:r>
            <a:r>
              <a:rPr lang="pt-BR" sz="1200"/>
              <a:t> that you want to do a filter on. We can use a model itself to split that original question into two separate things,a </a:t>
            </a:r>
            <a:r>
              <a:rPr lang="pt-BR" sz="1200">
                <a:solidFill>
                  <a:srgbClr val="FF0000"/>
                </a:solidFill>
              </a:rPr>
              <a:t>filter </a:t>
            </a:r>
            <a:r>
              <a:rPr lang="pt-BR" sz="1200"/>
              <a:t>and a </a:t>
            </a:r>
            <a:r>
              <a:rPr lang="pt-BR" sz="1200">
                <a:solidFill>
                  <a:srgbClr val="0000FF"/>
                </a:solidFill>
              </a:rPr>
              <a:t>search term</a:t>
            </a:r>
            <a:r>
              <a:rPr lang="pt-BR" sz="1200"/>
              <a:t>. Ex :  “What are some </a:t>
            </a:r>
            <a:r>
              <a:rPr lang="pt-BR" sz="1200">
                <a:solidFill>
                  <a:srgbClr val="0000FF"/>
                </a:solidFill>
              </a:rPr>
              <a:t>movies about aliens</a:t>
            </a:r>
            <a:r>
              <a:rPr lang="pt-BR" sz="1200"/>
              <a:t> </a:t>
            </a:r>
            <a:r>
              <a:rPr lang="pt-BR" sz="1200">
                <a:solidFill>
                  <a:srgbClr val="FF0000"/>
                </a:solidFill>
              </a:rPr>
              <a:t>made in 1980</a:t>
            </a:r>
            <a:r>
              <a:rPr lang="pt-BR" sz="1200"/>
              <a:t>?”</a:t>
            </a:r>
            <a:endParaRPr sz="1200"/>
          </a:p>
          <a:p>
            <a:pPr indent="-304800" lvl="2" marL="1371600" rtl="0" algn="l">
              <a:spcBef>
                <a:spcPts val="0"/>
              </a:spcBef>
              <a:spcAft>
                <a:spcPts val="0"/>
              </a:spcAft>
              <a:buSzPts val="1200"/>
              <a:buChar char="-"/>
            </a:pPr>
            <a:r>
              <a:rPr lang="pt-BR" sz="1200"/>
              <a:t>We often want </a:t>
            </a:r>
            <a:r>
              <a:rPr b="1" lang="pt-BR" sz="1200"/>
              <a:t>to infer the metadata from the query itself</a:t>
            </a:r>
            <a:r>
              <a:rPr lang="pt-BR" sz="1200"/>
              <a:t>.</a:t>
            </a:r>
            <a:endParaRPr sz="1200"/>
          </a:p>
          <a:p>
            <a:pPr indent="-304800" lvl="1" marL="914400" rtl="0" algn="l">
              <a:spcBef>
                <a:spcPts val="0"/>
              </a:spcBef>
              <a:spcAft>
                <a:spcPts val="0"/>
              </a:spcAft>
              <a:buSzPts val="1200"/>
              <a:buChar char="-"/>
            </a:pPr>
            <a:r>
              <a:rPr b="1" lang="pt-BR" sz="1200"/>
              <a:t>Contextual Compression </a:t>
            </a:r>
            <a:r>
              <a:rPr lang="pt-BR" sz="1200"/>
              <a:t>:  Integrates MMR and semantic search for concise, non-redundant results, by using a model to extract essential parts from the top ‘k’ most similars. Tradeoff : </a:t>
            </a:r>
            <a:r>
              <a:rPr b="1" lang="pt-BR" sz="1200"/>
              <a:t>requires more model calls</a:t>
            </a:r>
            <a:r>
              <a:rPr lang="pt-BR" sz="1200"/>
              <a:t>, increasing computational overhead and cost.</a:t>
            </a:r>
            <a:endParaRPr sz="1200"/>
          </a:p>
        </p:txBody>
      </p:sp>
      <p:pic>
        <p:nvPicPr>
          <p:cNvPr id="253" name="Google Shape;253;p32"/>
          <p:cNvPicPr preferRelativeResize="0"/>
          <p:nvPr/>
        </p:nvPicPr>
        <p:blipFill>
          <a:blip r:embed="rId3">
            <a:alphaModFix/>
          </a:blip>
          <a:stretch>
            <a:fillRect/>
          </a:stretch>
        </p:blipFill>
        <p:spPr>
          <a:xfrm>
            <a:off x="-3" y="3778497"/>
            <a:ext cx="940625" cy="1365000"/>
          </a:xfrm>
          <a:prstGeom prst="rect">
            <a:avLst/>
          </a:prstGeom>
          <a:noFill/>
          <a:ln>
            <a:noFill/>
          </a:ln>
        </p:spPr>
      </p:pic>
      <p:sp>
        <p:nvSpPr>
          <p:cNvPr id="254" name="Google Shape;254;p32"/>
          <p:cNvSpPr txBox="1"/>
          <p:nvPr/>
        </p:nvSpPr>
        <p:spPr>
          <a:xfrm>
            <a:off x="2359050" y="4865700"/>
            <a:ext cx="38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u="sng">
                <a:solidFill>
                  <a:schemeClr val="hlink"/>
                </a:solidFill>
                <a:hlinkClick r:id="rId4"/>
              </a:rPr>
              <a:t>https://python.langchain.com/docs/integrations/retrievers</a:t>
            </a:r>
            <a:endParaRPr sz="1000"/>
          </a:p>
        </p:txBody>
      </p:sp>
      <p:sp>
        <p:nvSpPr>
          <p:cNvPr id="255" name="Google Shape;255;p32"/>
          <p:cNvSpPr txBox="1"/>
          <p:nvPr/>
        </p:nvSpPr>
        <p:spPr>
          <a:xfrm>
            <a:off x="2144300" y="4644450"/>
            <a:ext cx="474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u="sng">
                <a:solidFill>
                  <a:schemeClr val="hlink"/>
                </a:solidFill>
                <a:hlinkClick r:id="rId5"/>
              </a:rPr>
              <a:t>https://python.langchain.com/docs/modules/data_connection/retrievers/</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3"/>
          <p:cNvPicPr preferRelativeResize="0"/>
          <p:nvPr/>
        </p:nvPicPr>
        <p:blipFill>
          <a:blip r:embed="rId3">
            <a:alphaModFix/>
          </a:blip>
          <a:stretch>
            <a:fillRect/>
          </a:stretch>
        </p:blipFill>
        <p:spPr>
          <a:xfrm>
            <a:off x="0" y="0"/>
            <a:ext cx="2156900" cy="2320600"/>
          </a:xfrm>
          <a:prstGeom prst="rect">
            <a:avLst/>
          </a:prstGeom>
          <a:noFill/>
          <a:ln>
            <a:noFill/>
          </a:ln>
        </p:spPr>
      </p:pic>
      <p:pic>
        <p:nvPicPr>
          <p:cNvPr id="261" name="Google Shape;261;p33"/>
          <p:cNvPicPr preferRelativeResize="0"/>
          <p:nvPr/>
        </p:nvPicPr>
        <p:blipFill>
          <a:blip r:embed="rId4">
            <a:alphaModFix/>
          </a:blip>
          <a:stretch>
            <a:fillRect/>
          </a:stretch>
        </p:blipFill>
        <p:spPr>
          <a:xfrm>
            <a:off x="2359750" y="1012950"/>
            <a:ext cx="5517967" cy="2453950"/>
          </a:xfrm>
          <a:prstGeom prst="rect">
            <a:avLst/>
          </a:prstGeom>
          <a:noFill/>
          <a:ln>
            <a:noFill/>
          </a:ln>
        </p:spPr>
      </p:pic>
      <p:pic>
        <p:nvPicPr>
          <p:cNvPr id="262" name="Google Shape;262;p33"/>
          <p:cNvPicPr preferRelativeResize="0"/>
          <p:nvPr/>
        </p:nvPicPr>
        <p:blipFill>
          <a:blip r:embed="rId5">
            <a:alphaModFix/>
          </a:blip>
          <a:stretch>
            <a:fillRect/>
          </a:stretch>
        </p:blipFill>
        <p:spPr>
          <a:xfrm>
            <a:off x="3080400" y="3692288"/>
            <a:ext cx="3400949" cy="1380725"/>
          </a:xfrm>
          <a:prstGeom prst="rect">
            <a:avLst/>
          </a:prstGeom>
          <a:noFill/>
          <a:ln>
            <a:noFill/>
          </a:ln>
        </p:spPr>
      </p:pic>
      <p:grpSp>
        <p:nvGrpSpPr>
          <p:cNvPr id="263" name="Google Shape;263;p33"/>
          <p:cNvGrpSpPr/>
          <p:nvPr/>
        </p:nvGrpSpPr>
        <p:grpSpPr>
          <a:xfrm>
            <a:off x="6708150" y="3920963"/>
            <a:ext cx="2550600" cy="923400"/>
            <a:chOff x="2786650" y="4250825"/>
            <a:chExt cx="2550600" cy="923400"/>
          </a:xfrm>
        </p:grpSpPr>
        <p:sp>
          <p:nvSpPr>
            <p:cNvPr id="264" name="Google Shape;264;p33"/>
            <p:cNvSpPr txBox="1"/>
            <p:nvPr/>
          </p:nvSpPr>
          <p:spPr>
            <a:xfrm>
              <a:off x="2786650" y="4250825"/>
              <a:ext cx="2550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chemeClr val="dk2"/>
                  </a:solidFill>
                </a:rPr>
                <a:t>Without the manual filter, sim.search would fetch ‘regression’ documents from other lessons as well.</a:t>
              </a:r>
              <a:endParaRPr sz="1200">
                <a:solidFill>
                  <a:schemeClr val="dk2"/>
                </a:solidFill>
              </a:endParaRPr>
            </a:p>
          </p:txBody>
        </p:sp>
        <p:sp>
          <p:nvSpPr>
            <p:cNvPr id="265" name="Google Shape;265;p33"/>
            <p:cNvSpPr/>
            <p:nvPr/>
          </p:nvSpPr>
          <p:spPr>
            <a:xfrm>
              <a:off x="2841750" y="4305925"/>
              <a:ext cx="2361600" cy="782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266" name="Google Shape;266;p33"/>
          <p:cNvCxnSpPr>
            <a:stCxn id="262" idx="3"/>
            <a:endCxn id="265" idx="1"/>
          </p:cNvCxnSpPr>
          <p:nvPr/>
        </p:nvCxnSpPr>
        <p:spPr>
          <a:xfrm flipH="1" rot="10800000">
            <a:off x="6481349" y="4367350"/>
            <a:ext cx="282000" cy="15300"/>
          </a:xfrm>
          <a:prstGeom prst="straightConnector1">
            <a:avLst/>
          </a:prstGeom>
          <a:noFill/>
          <a:ln cap="flat" cmpd="sng" w="9525">
            <a:solidFill>
              <a:schemeClr val="dk2"/>
            </a:solidFill>
            <a:prstDash val="solid"/>
            <a:round/>
            <a:headEnd len="med" w="med" type="none"/>
            <a:tailEnd len="med" w="med" type="triangle"/>
          </a:ln>
        </p:spPr>
      </p:cxnSp>
      <p:pic>
        <p:nvPicPr>
          <p:cNvPr id="267" name="Google Shape;267;p33"/>
          <p:cNvPicPr preferRelativeResize="0"/>
          <p:nvPr/>
        </p:nvPicPr>
        <p:blipFill>
          <a:blip r:embed="rId6">
            <a:alphaModFix/>
          </a:blip>
          <a:stretch>
            <a:fillRect/>
          </a:stretch>
        </p:blipFill>
        <p:spPr>
          <a:xfrm>
            <a:off x="3080400" y="59275"/>
            <a:ext cx="2209500" cy="268525"/>
          </a:xfrm>
          <a:prstGeom prst="rect">
            <a:avLst/>
          </a:prstGeom>
          <a:noFill/>
          <a:ln>
            <a:noFill/>
          </a:ln>
        </p:spPr>
      </p:pic>
      <p:pic>
        <p:nvPicPr>
          <p:cNvPr id="268" name="Google Shape;268;p33"/>
          <p:cNvPicPr preferRelativeResize="0"/>
          <p:nvPr/>
        </p:nvPicPr>
        <p:blipFill>
          <a:blip r:embed="rId7">
            <a:alphaModFix/>
          </a:blip>
          <a:stretch>
            <a:fillRect/>
          </a:stretch>
        </p:blipFill>
        <p:spPr>
          <a:xfrm>
            <a:off x="3080395" y="328245"/>
            <a:ext cx="5264711" cy="68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a:blip r:embed="rId3">
            <a:alphaModFix/>
          </a:blip>
          <a:stretch>
            <a:fillRect/>
          </a:stretch>
        </p:blipFill>
        <p:spPr>
          <a:xfrm>
            <a:off x="0" y="0"/>
            <a:ext cx="2072528" cy="2294925"/>
          </a:xfrm>
          <a:prstGeom prst="rect">
            <a:avLst/>
          </a:prstGeom>
          <a:noFill/>
          <a:ln>
            <a:noFill/>
          </a:ln>
        </p:spPr>
      </p:pic>
      <p:pic>
        <p:nvPicPr>
          <p:cNvPr id="274" name="Google Shape;274;p34"/>
          <p:cNvPicPr preferRelativeResize="0"/>
          <p:nvPr/>
        </p:nvPicPr>
        <p:blipFill>
          <a:blip r:embed="rId4">
            <a:alphaModFix/>
          </a:blip>
          <a:stretch>
            <a:fillRect/>
          </a:stretch>
        </p:blipFill>
        <p:spPr>
          <a:xfrm>
            <a:off x="2236237" y="38825"/>
            <a:ext cx="4061925" cy="2532926"/>
          </a:xfrm>
          <a:prstGeom prst="rect">
            <a:avLst/>
          </a:prstGeom>
          <a:noFill/>
          <a:ln>
            <a:noFill/>
          </a:ln>
        </p:spPr>
      </p:pic>
      <p:pic>
        <p:nvPicPr>
          <p:cNvPr id="275" name="Google Shape;275;p34"/>
          <p:cNvPicPr preferRelativeResize="0"/>
          <p:nvPr/>
        </p:nvPicPr>
        <p:blipFill>
          <a:blip r:embed="rId5">
            <a:alphaModFix/>
          </a:blip>
          <a:stretch>
            <a:fillRect/>
          </a:stretch>
        </p:blipFill>
        <p:spPr>
          <a:xfrm>
            <a:off x="59634" y="2633412"/>
            <a:ext cx="2105651" cy="854775"/>
          </a:xfrm>
          <a:prstGeom prst="rect">
            <a:avLst/>
          </a:prstGeom>
          <a:noFill/>
          <a:ln>
            <a:noFill/>
          </a:ln>
        </p:spPr>
      </p:pic>
      <p:grpSp>
        <p:nvGrpSpPr>
          <p:cNvPr id="276" name="Google Shape;276;p34"/>
          <p:cNvGrpSpPr/>
          <p:nvPr/>
        </p:nvGrpSpPr>
        <p:grpSpPr>
          <a:xfrm>
            <a:off x="2236238" y="2787325"/>
            <a:ext cx="4061924" cy="2356175"/>
            <a:chOff x="2541038" y="2714900"/>
            <a:chExt cx="4061924" cy="2356175"/>
          </a:xfrm>
        </p:grpSpPr>
        <p:pic>
          <p:nvPicPr>
            <p:cNvPr id="277" name="Google Shape;277;p34"/>
            <p:cNvPicPr preferRelativeResize="0"/>
            <p:nvPr/>
          </p:nvPicPr>
          <p:blipFill rotWithShape="1">
            <a:blip r:embed="rId6">
              <a:alphaModFix/>
            </a:blip>
            <a:srcRect b="21060" l="0" r="0" t="0"/>
            <a:stretch/>
          </p:blipFill>
          <p:spPr>
            <a:xfrm>
              <a:off x="2541038" y="2714900"/>
              <a:ext cx="4061924" cy="1693350"/>
            </a:xfrm>
            <a:prstGeom prst="rect">
              <a:avLst/>
            </a:prstGeom>
            <a:noFill/>
            <a:ln>
              <a:noFill/>
            </a:ln>
          </p:spPr>
        </p:pic>
        <p:pic>
          <p:nvPicPr>
            <p:cNvPr id="278" name="Google Shape;278;p34"/>
            <p:cNvPicPr preferRelativeResize="0"/>
            <p:nvPr/>
          </p:nvPicPr>
          <p:blipFill>
            <a:blip r:embed="rId7">
              <a:alphaModFix/>
            </a:blip>
            <a:stretch>
              <a:fillRect/>
            </a:stretch>
          </p:blipFill>
          <p:spPr>
            <a:xfrm>
              <a:off x="2541038" y="4408252"/>
              <a:ext cx="4061924" cy="662823"/>
            </a:xfrm>
            <a:prstGeom prst="rect">
              <a:avLst/>
            </a:prstGeom>
            <a:noFill/>
            <a:ln>
              <a:noFill/>
            </a:ln>
          </p:spPr>
        </p:pic>
      </p:grpSp>
      <p:cxnSp>
        <p:nvCxnSpPr>
          <p:cNvPr id="279" name="Google Shape;279;p34"/>
          <p:cNvCxnSpPr/>
          <p:nvPr/>
        </p:nvCxnSpPr>
        <p:spPr>
          <a:xfrm flipH="1" rot="10800000">
            <a:off x="2541163" y="4872663"/>
            <a:ext cx="1001400" cy="2400"/>
          </a:xfrm>
          <a:prstGeom prst="straightConnector1">
            <a:avLst/>
          </a:prstGeom>
          <a:noFill/>
          <a:ln cap="flat" cmpd="sng" w="28575">
            <a:solidFill>
              <a:srgbClr val="FF0000"/>
            </a:solidFill>
            <a:prstDash val="solid"/>
            <a:round/>
            <a:headEnd len="med" w="med" type="none"/>
            <a:tailEnd len="med" w="med" type="none"/>
          </a:ln>
        </p:spPr>
      </p:cxnSp>
      <p:cxnSp>
        <p:nvCxnSpPr>
          <p:cNvPr id="280" name="Google Shape;280;p34"/>
          <p:cNvCxnSpPr/>
          <p:nvPr/>
        </p:nvCxnSpPr>
        <p:spPr>
          <a:xfrm flipH="1" rot="10800000">
            <a:off x="3274700" y="4974950"/>
            <a:ext cx="2826000" cy="23700"/>
          </a:xfrm>
          <a:prstGeom prst="straightConnector1">
            <a:avLst/>
          </a:prstGeom>
          <a:noFill/>
          <a:ln cap="flat" cmpd="sng" w="28575">
            <a:solidFill>
              <a:srgbClr val="FF0000"/>
            </a:solidFill>
            <a:prstDash val="solid"/>
            <a:round/>
            <a:headEnd len="med" w="med" type="none"/>
            <a:tailEnd len="med" w="med" type="none"/>
          </a:ln>
        </p:spPr>
      </p:cxnSp>
      <p:pic>
        <p:nvPicPr>
          <p:cNvPr id="281" name="Google Shape;281;p34"/>
          <p:cNvPicPr preferRelativeResize="0"/>
          <p:nvPr/>
        </p:nvPicPr>
        <p:blipFill>
          <a:blip r:embed="rId8">
            <a:alphaModFix/>
          </a:blip>
          <a:stretch>
            <a:fillRect/>
          </a:stretch>
        </p:blipFill>
        <p:spPr>
          <a:xfrm>
            <a:off x="6361635" y="4415375"/>
            <a:ext cx="2776588" cy="559575"/>
          </a:xfrm>
          <a:prstGeom prst="rect">
            <a:avLst/>
          </a:prstGeom>
          <a:noFill/>
          <a:ln>
            <a:noFill/>
          </a:ln>
        </p:spPr>
      </p:pic>
      <p:sp>
        <p:nvSpPr>
          <p:cNvPr id="282" name="Google Shape;282;p34"/>
          <p:cNvSpPr/>
          <p:nvPr/>
        </p:nvSpPr>
        <p:spPr>
          <a:xfrm>
            <a:off x="1086325" y="2306475"/>
            <a:ext cx="15750" cy="307000"/>
          </a:xfrm>
          <a:custGeom>
            <a:rect b="b" l="l" r="r" t="t"/>
            <a:pathLst>
              <a:path extrusionOk="0" h="12280" w="630">
                <a:moveTo>
                  <a:pt x="630" y="0"/>
                </a:moveTo>
                <a:cubicBezTo>
                  <a:pt x="-174" y="4019"/>
                  <a:pt x="1296" y="8392"/>
                  <a:pt x="0" y="12280"/>
                </a:cubicBezTo>
              </a:path>
            </a:pathLst>
          </a:custGeom>
          <a:noFill/>
          <a:ln cap="flat" cmpd="sng" w="9525">
            <a:solidFill>
              <a:schemeClr val="dk2"/>
            </a:solidFill>
            <a:prstDash val="solid"/>
            <a:round/>
            <a:headEnd len="med" w="med" type="none"/>
            <a:tailEnd len="med" w="med" type="none"/>
          </a:ln>
        </p:spPr>
      </p:sp>
      <p:sp>
        <p:nvSpPr>
          <p:cNvPr id="283" name="Google Shape;283;p34"/>
          <p:cNvSpPr/>
          <p:nvPr/>
        </p:nvSpPr>
        <p:spPr>
          <a:xfrm>
            <a:off x="1054825" y="2511125"/>
            <a:ext cx="110225" cy="167525"/>
          </a:xfrm>
          <a:custGeom>
            <a:rect b="b" l="l" r="r" t="t"/>
            <a:pathLst>
              <a:path extrusionOk="0" h="6701" w="4409">
                <a:moveTo>
                  <a:pt x="0" y="2205"/>
                </a:moveTo>
                <a:cubicBezTo>
                  <a:pt x="770" y="3744"/>
                  <a:pt x="2676" y="7953"/>
                  <a:pt x="3149" y="6298"/>
                </a:cubicBezTo>
                <a:cubicBezTo>
                  <a:pt x="3737" y="4240"/>
                  <a:pt x="3452" y="1915"/>
                  <a:pt x="4409" y="0"/>
                </a:cubicBezTo>
              </a:path>
            </a:pathLst>
          </a:custGeom>
          <a:noFill/>
          <a:ln cap="flat" cmpd="sng" w="9525">
            <a:solidFill>
              <a:schemeClr val="dk2"/>
            </a:solidFill>
            <a:prstDash val="solid"/>
            <a:round/>
            <a:headEnd len="med" w="med" type="none"/>
            <a:tailEnd len="med" w="med" type="none"/>
          </a:ln>
        </p:spPr>
      </p:sp>
      <p:sp>
        <p:nvSpPr>
          <p:cNvPr id="284" name="Google Shape;284;p34"/>
          <p:cNvSpPr/>
          <p:nvPr/>
        </p:nvSpPr>
        <p:spPr>
          <a:xfrm>
            <a:off x="2046700" y="1078450"/>
            <a:ext cx="173175" cy="1600195"/>
          </a:xfrm>
          <a:custGeom>
            <a:rect b="b" l="l" r="r" t="t"/>
            <a:pathLst>
              <a:path extrusionOk="0" h="83127" w="6927">
                <a:moveTo>
                  <a:pt x="0" y="83127"/>
                </a:moveTo>
                <a:cubicBezTo>
                  <a:pt x="9975" y="66494"/>
                  <a:pt x="5353" y="44585"/>
                  <a:pt x="5353" y="25190"/>
                </a:cubicBezTo>
                <a:cubicBezTo>
                  <a:pt x="5353" y="18788"/>
                  <a:pt x="5353" y="12385"/>
                  <a:pt x="5353" y="5983"/>
                </a:cubicBezTo>
                <a:cubicBezTo>
                  <a:pt x="5353" y="3921"/>
                  <a:pt x="4865" y="0"/>
                  <a:pt x="6927" y="0"/>
                </a:cubicBezTo>
              </a:path>
            </a:pathLst>
          </a:custGeom>
          <a:noFill/>
          <a:ln cap="flat" cmpd="sng" w="9525">
            <a:solidFill>
              <a:schemeClr val="dk2"/>
            </a:solidFill>
            <a:prstDash val="solid"/>
            <a:round/>
            <a:headEnd len="med" w="med" type="none"/>
            <a:tailEnd len="med" w="med" type="none"/>
          </a:ln>
        </p:spPr>
      </p:sp>
      <p:sp>
        <p:nvSpPr>
          <p:cNvPr id="285" name="Google Shape;285;p34"/>
          <p:cNvSpPr/>
          <p:nvPr/>
        </p:nvSpPr>
        <p:spPr>
          <a:xfrm>
            <a:off x="2125425" y="1053233"/>
            <a:ext cx="121375" cy="88200"/>
          </a:xfrm>
          <a:custGeom>
            <a:rect b="b" l="l" r="r" t="t"/>
            <a:pathLst>
              <a:path extrusionOk="0" h="3528" w="4855">
                <a:moveTo>
                  <a:pt x="0" y="2269"/>
                </a:moveTo>
                <a:cubicBezTo>
                  <a:pt x="1329" y="1471"/>
                  <a:pt x="2564" y="-191"/>
                  <a:pt x="4093" y="64"/>
                </a:cubicBezTo>
                <a:cubicBezTo>
                  <a:pt x="5251" y="257"/>
                  <a:pt x="4723" y="2354"/>
                  <a:pt x="4723" y="3528"/>
                </a:cubicBezTo>
              </a:path>
            </a:pathLst>
          </a:custGeom>
          <a:noFill/>
          <a:ln cap="flat" cmpd="sng" w="9525">
            <a:solidFill>
              <a:schemeClr val="dk2"/>
            </a:solidFill>
            <a:prstDash val="solid"/>
            <a:round/>
            <a:headEnd len="med" w="med" type="none"/>
            <a:tailEnd len="med" w="med" type="none"/>
          </a:ln>
        </p:spPr>
      </p:sp>
      <p:sp>
        <p:nvSpPr>
          <p:cNvPr id="286" name="Google Shape;286;p34"/>
          <p:cNvSpPr/>
          <p:nvPr/>
        </p:nvSpPr>
        <p:spPr>
          <a:xfrm>
            <a:off x="3857225" y="2511125"/>
            <a:ext cx="13600" cy="220425"/>
          </a:xfrm>
          <a:custGeom>
            <a:rect b="b" l="l" r="r" t="t"/>
            <a:pathLst>
              <a:path extrusionOk="0" h="8817" w="544">
                <a:moveTo>
                  <a:pt x="315" y="0"/>
                </a:moveTo>
                <a:cubicBezTo>
                  <a:pt x="315" y="2941"/>
                  <a:pt x="930" y="6027"/>
                  <a:pt x="0" y="8817"/>
                </a:cubicBezTo>
              </a:path>
            </a:pathLst>
          </a:custGeom>
          <a:noFill/>
          <a:ln cap="flat" cmpd="sng" w="9525">
            <a:solidFill>
              <a:schemeClr val="dk2"/>
            </a:solidFill>
            <a:prstDash val="solid"/>
            <a:round/>
            <a:headEnd len="med" w="med" type="none"/>
            <a:tailEnd len="med" w="med" type="none"/>
          </a:ln>
        </p:spPr>
      </p:sp>
      <p:sp>
        <p:nvSpPr>
          <p:cNvPr id="287" name="Google Shape;287;p34"/>
          <p:cNvSpPr/>
          <p:nvPr/>
        </p:nvSpPr>
        <p:spPr>
          <a:xfrm>
            <a:off x="3817875" y="2668575"/>
            <a:ext cx="118075" cy="128750"/>
          </a:xfrm>
          <a:custGeom>
            <a:rect b="b" l="l" r="r" t="t"/>
            <a:pathLst>
              <a:path extrusionOk="0" h="5150" w="4723">
                <a:moveTo>
                  <a:pt x="0" y="0"/>
                </a:moveTo>
                <a:cubicBezTo>
                  <a:pt x="46" y="160"/>
                  <a:pt x="1471" y="5004"/>
                  <a:pt x="1574" y="5038"/>
                </a:cubicBezTo>
                <a:cubicBezTo>
                  <a:pt x="2914" y="5485"/>
                  <a:pt x="3724" y="3203"/>
                  <a:pt x="4723" y="2204"/>
                </a:cubicBezTo>
              </a:path>
            </a:pathLst>
          </a:custGeom>
          <a:noFill/>
          <a:ln cap="flat" cmpd="sng" w="9525">
            <a:solidFill>
              <a:schemeClr val="dk2"/>
            </a:solidFill>
            <a:prstDash val="solid"/>
            <a:round/>
            <a:headEnd len="med" w="med" type="none"/>
            <a:tailEnd len="med" w="med" type="none"/>
          </a:ln>
        </p:spPr>
      </p:sp>
      <p:sp>
        <p:nvSpPr>
          <p:cNvPr id="288" name="Google Shape;288;p34"/>
          <p:cNvSpPr txBox="1"/>
          <p:nvPr/>
        </p:nvSpPr>
        <p:spPr>
          <a:xfrm>
            <a:off x="6407725" y="38825"/>
            <a:ext cx="2684400" cy="374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rgbClr val="374151"/>
                </a:solidFill>
              </a:rPr>
              <a:t>The code sets up a SelfQueryRetriever to efficiently locate information within a document store by using a language model to process queries together with metadata info, extracted from the query itself. </a:t>
            </a:r>
            <a:endParaRPr sz="1100">
              <a:solidFill>
                <a:srgbClr val="374151"/>
              </a:solidFill>
            </a:endParaRPr>
          </a:p>
          <a:p>
            <a:pPr indent="0" lvl="0" marL="0" rtl="0" algn="l">
              <a:spcBef>
                <a:spcPts val="0"/>
              </a:spcBef>
              <a:spcAft>
                <a:spcPts val="0"/>
              </a:spcAft>
              <a:buNone/>
            </a:pPr>
            <a:r>
              <a:t/>
            </a:r>
            <a:endParaRPr sz="1100">
              <a:solidFill>
                <a:srgbClr val="374151"/>
              </a:solidFill>
            </a:endParaRPr>
          </a:p>
          <a:p>
            <a:pPr indent="0" lvl="0" marL="0" rtl="0" algn="l">
              <a:spcBef>
                <a:spcPts val="0"/>
              </a:spcBef>
              <a:spcAft>
                <a:spcPts val="0"/>
              </a:spcAft>
              <a:buNone/>
            </a:pPr>
            <a:r>
              <a:rPr lang="pt-BR" sz="1100">
                <a:solidFill>
                  <a:srgbClr val="374151"/>
                </a:solidFill>
              </a:rPr>
              <a:t>Metadata attributes are defined to guide the search process, and the language model is initialized. </a:t>
            </a:r>
            <a:endParaRPr sz="1100">
              <a:solidFill>
                <a:srgbClr val="374151"/>
              </a:solidFill>
            </a:endParaRPr>
          </a:p>
          <a:p>
            <a:pPr indent="0" lvl="0" marL="0" rtl="0" algn="l">
              <a:spcBef>
                <a:spcPts val="0"/>
              </a:spcBef>
              <a:spcAft>
                <a:spcPts val="0"/>
              </a:spcAft>
              <a:buNone/>
            </a:pPr>
            <a:r>
              <a:t/>
            </a:r>
            <a:endParaRPr sz="1100">
              <a:solidFill>
                <a:srgbClr val="374151"/>
              </a:solidFill>
            </a:endParaRPr>
          </a:p>
          <a:p>
            <a:pPr indent="0" lvl="0" marL="0" rtl="0" algn="l">
              <a:spcBef>
                <a:spcPts val="0"/>
              </a:spcBef>
              <a:spcAft>
                <a:spcPts val="0"/>
              </a:spcAft>
              <a:buNone/>
            </a:pPr>
            <a:r>
              <a:rPr lang="pt-BR" sz="1100">
                <a:solidFill>
                  <a:srgbClr val="374151"/>
                </a:solidFill>
              </a:rPr>
              <a:t>The SelfQueryRetriever is configured to interpret queries and apply metadata filters, allowing for precise retrieval of documents based on metadata fetched from the query (not hardcoded as the filter used at similarity search).</a:t>
            </a:r>
            <a:endParaRPr sz="1100">
              <a:solidFill>
                <a:srgbClr val="374151"/>
              </a:solidFill>
            </a:endParaRPr>
          </a:p>
          <a:p>
            <a:pPr indent="0" lvl="0" marL="0" rtl="0" algn="l">
              <a:spcBef>
                <a:spcPts val="0"/>
              </a:spcBef>
              <a:spcAft>
                <a:spcPts val="0"/>
              </a:spcAft>
              <a:buNone/>
            </a:pPr>
            <a:r>
              <a:t/>
            </a:r>
            <a:endParaRPr sz="1100">
              <a:solidFill>
                <a:srgbClr val="374151"/>
              </a:solidFill>
            </a:endParaRPr>
          </a:p>
          <a:p>
            <a:pPr indent="0" lvl="0" marL="0" rtl="0" algn="l">
              <a:spcBef>
                <a:spcPts val="0"/>
              </a:spcBef>
              <a:spcAft>
                <a:spcPts val="0"/>
              </a:spcAft>
              <a:buNone/>
            </a:pPr>
            <a:r>
              <a:rPr lang="pt-BR" sz="1100">
                <a:solidFill>
                  <a:srgbClr val="374151"/>
                </a:solidFill>
              </a:rPr>
              <a:t>In the end, the metadata from the fetched docs are printed to show they belong to the third lesson as requested.</a:t>
            </a:r>
            <a:endParaRPr sz="1100">
              <a:solidFill>
                <a:srgbClr val="374151"/>
              </a:solidFill>
            </a:endParaRPr>
          </a:p>
        </p:txBody>
      </p:sp>
      <p:sp>
        <p:nvSpPr>
          <p:cNvPr id="289" name="Google Shape;289;p34"/>
          <p:cNvSpPr/>
          <p:nvPr/>
        </p:nvSpPr>
        <p:spPr>
          <a:xfrm>
            <a:off x="6218800" y="5022275"/>
            <a:ext cx="181050" cy="45275"/>
          </a:xfrm>
          <a:custGeom>
            <a:rect b="b" l="l" r="r" t="t"/>
            <a:pathLst>
              <a:path extrusionOk="0" h="1811" w="7242">
                <a:moveTo>
                  <a:pt x="0" y="630"/>
                </a:moveTo>
                <a:cubicBezTo>
                  <a:pt x="1345" y="2645"/>
                  <a:pt x="5529" y="1713"/>
                  <a:pt x="7242" y="0"/>
                </a:cubicBezTo>
              </a:path>
            </a:pathLst>
          </a:custGeom>
          <a:noFill/>
          <a:ln cap="flat" cmpd="sng" w="9525">
            <a:solidFill>
              <a:schemeClr val="dk2"/>
            </a:solidFill>
            <a:prstDash val="solid"/>
            <a:round/>
            <a:headEnd len="med" w="med" type="none"/>
            <a:tailEnd len="med" w="med" type="none"/>
          </a:ln>
        </p:spPr>
      </p:sp>
      <p:sp>
        <p:nvSpPr>
          <p:cNvPr id="290" name="Google Shape;290;p34"/>
          <p:cNvSpPr/>
          <p:nvPr/>
        </p:nvSpPr>
        <p:spPr>
          <a:xfrm>
            <a:off x="6292569" y="4557825"/>
            <a:ext cx="94300" cy="503800"/>
          </a:xfrm>
          <a:custGeom>
            <a:rect b="b" l="l" r="r" t="t"/>
            <a:pathLst>
              <a:path extrusionOk="0" h="20152" w="3772">
                <a:moveTo>
                  <a:pt x="3032" y="20152"/>
                </a:moveTo>
                <a:cubicBezTo>
                  <a:pt x="6491" y="14385"/>
                  <a:pt x="-4293" y="2127"/>
                  <a:pt x="2087" y="0"/>
                </a:cubicBezTo>
              </a:path>
            </a:pathLst>
          </a:custGeom>
          <a:noFill/>
          <a:ln cap="flat" cmpd="sng" w="9525">
            <a:solidFill>
              <a:schemeClr val="dk2"/>
            </a:solidFill>
            <a:prstDash val="solid"/>
            <a:round/>
            <a:headEnd len="med" w="med" type="none"/>
            <a:tailEnd len="med" w="med" type="none"/>
          </a:ln>
        </p:spPr>
      </p:sp>
      <p:sp>
        <p:nvSpPr>
          <p:cNvPr id="291" name="Google Shape;291;p34"/>
          <p:cNvSpPr/>
          <p:nvPr/>
        </p:nvSpPr>
        <p:spPr>
          <a:xfrm>
            <a:off x="6289650" y="4500438"/>
            <a:ext cx="133200" cy="104600"/>
          </a:xfrm>
          <a:custGeom>
            <a:rect b="b" l="l" r="r" t="t"/>
            <a:pathLst>
              <a:path extrusionOk="0" h="4184" w="5328">
                <a:moveTo>
                  <a:pt x="0" y="1665"/>
                </a:moveTo>
                <a:cubicBezTo>
                  <a:pt x="1680" y="1246"/>
                  <a:pt x="3814" y="-818"/>
                  <a:pt x="5038" y="406"/>
                </a:cubicBezTo>
                <a:cubicBezTo>
                  <a:pt x="6003" y="1371"/>
                  <a:pt x="3895" y="2889"/>
                  <a:pt x="3464" y="4184"/>
                </a:cubicBezTo>
              </a:path>
            </a:pathLst>
          </a:custGeom>
          <a:noFill/>
          <a:ln cap="flat" cmpd="sng" w="9525">
            <a:solidFill>
              <a:schemeClr val="dk2"/>
            </a:solidFill>
            <a:prstDash val="solid"/>
            <a:round/>
            <a:headEnd len="med" w="med" type="none"/>
            <a:tailEnd len="med" w="med" type="none"/>
          </a:ln>
        </p:spPr>
      </p:sp>
      <p:sp>
        <p:nvSpPr>
          <p:cNvPr id="292" name="Google Shape;292;p34"/>
          <p:cNvSpPr/>
          <p:nvPr/>
        </p:nvSpPr>
        <p:spPr>
          <a:xfrm>
            <a:off x="6361625" y="0"/>
            <a:ext cx="2652900" cy="3920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5"/>
          <p:cNvPicPr preferRelativeResize="0"/>
          <p:nvPr/>
        </p:nvPicPr>
        <p:blipFill>
          <a:blip r:embed="rId3">
            <a:alphaModFix/>
          </a:blip>
          <a:stretch>
            <a:fillRect/>
          </a:stretch>
        </p:blipFill>
        <p:spPr>
          <a:xfrm>
            <a:off x="0" y="-55100"/>
            <a:ext cx="2209175" cy="2359100"/>
          </a:xfrm>
          <a:prstGeom prst="rect">
            <a:avLst/>
          </a:prstGeom>
          <a:noFill/>
          <a:ln>
            <a:noFill/>
          </a:ln>
        </p:spPr>
      </p:pic>
      <p:sp>
        <p:nvSpPr>
          <p:cNvPr id="298" name="Google Shape;298;p35"/>
          <p:cNvSpPr txBox="1"/>
          <p:nvPr/>
        </p:nvSpPr>
        <p:spPr>
          <a:xfrm>
            <a:off x="2511125" y="16650"/>
            <a:ext cx="3000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Information most relevant to a query may be buried in a document with a lot of irrelevant text.</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Passing that full document through your application can lead to more expensive LLM calls and poorer responses.</a:t>
            </a:r>
            <a:endParaRPr/>
          </a:p>
          <a:p>
            <a:pPr indent="0" lvl="0" marL="0" rtl="0" algn="l">
              <a:spcBef>
                <a:spcPts val="0"/>
              </a:spcBef>
              <a:spcAft>
                <a:spcPts val="0"/>
              </a:spcAft>
              <a:buNone/>
            </a:pPr>
            <a:r>
              <a:t/>
            </a:r>
            <a:endParaRPr/>
          </a:p>
          <a:p>
            <a:pPr indent="0" lvl="0" marL="0" rtl="0" algn="l">
              <a:spcBef>
                <a:spcPts val="0"/>
              </a:spcBef>
              <a:spcAft>
                <a:spcPts val="0"/>
              </a:spcAft>
              <a:buNone/>
            </a:pPr>
            <a:r>
              <a:rPr lang="pt-BR"/>
              <a:t>Contextual compression is meant to fix this.</a:t>
            </a:r>
            <a:endParaRPr/>
          </a:p>
        </p:txBody>
      </p:sp>
      <p:pic>
        <p:nvPicPr>
          <p:cNvPr id="299" name="Google Shape;299;p35"/>
          <p:cNvPicPr preferRelativeResize="0"/>
          <p:nvPr/>
        </p:nvPicPr>
        <p:blipFill>
          <a:blip r:embed="rId4">
            <a:alphaModFix/>
          </a:blip>
          <a:stretch>
            <a:fillRect/>
          </a:stretch>
        </p:blipFill>
        <p:spPr>
          <a:xfrm>
            <a:off x="0" y="2488000"/>
            <a:ext cx="4549357" cy="2266950"/>
          </a:xfrm>
          <a:prstGeom prst="rect">
            <a:avLst/>
          </a:prstGeom>
          <a:noFill/>
          <a:ln>
            <a:noFill/>
          </a:ln>
        </p:spPr>
      </p:pic>
      <p:pic>
        <p:nvPicPr>
          <p:cNvPr id="300" name="Google Shape;300;p35"/>
          <p:cNvPicPr preferRelativeResize="0"/>
          <p:nvPr/>
        </p:nvPicPr>
        <p:blipFill>
          <a:blip r:embed="rId5">
            <a:alphaModFix/>
          </a:blip>
          <a:stretch>
            <a:fillRect/>
          </a:stretch>
        </p:blipFill>
        <p:spPr>
          <a:xfrm>
            <a:off x="5264375" y="3636800"/>
            <a:ext cx="3667099" cy="1469125"/>
          </a:xfrm>
          <a:prstGeom prst="rect">
            <a:avLst/>
          </a:prstGeom>
          <a:noFill/>
          <a:ln>
            <a:noFill/>
          </a:ln>
        </p:spPr>
      </p:pic>
      <p:cxnSp>
        <p:nvCxnSpPr>
          <p:cNvPr id="301" name="Google Shape;301;p35"/>
          <p:cNvCxnSpPr/>
          <p:nvPr/>
        </p:nvCxnSpPr>
        <p:spPr>
          <a:xfrm flipH="1" rot="10800000">
            <a:off x="4502725" y="3943775"/>
            <a:ext cx="771600" cy="716400"/>
          </a:xfrm>
          <a:prstGeom prst="straightConnector1">
            <a:avLst/>
          </a:prstGeom>
          <a:noFill/>
          <a:ln cap="flat" cmpd="sng" w="9525">
            <a:solidFill>
              <a:schemeClr val="dk2"/>
            </a:solidFill>
            <a:prstDash val="solid"/>
            <a:round/>
            <a:headEnd len="med" w="med" type="none"/>
            <a:tailEnd len="med" w="med" type="triangle"/>
          </a:ln>
        </p:spPr>
      </p:cxnSp>
      <p:cxnSp>
        <p:nvCxnSpPr>
          <p:cNvPr id="302" name="Google Shape;302;p35"/>
          <p:cNvCxnSpPr/>
          <p:nvPr/>
        </p:nvCxnSpPr>
        <p:spPr>
          <a:xfrm>
            <a:off x="5478850" y="31500"/>
            <a:ext cx="0" cy="3314100"/>
          </a:xfrm>
          <a:prstGeom prst="straightConnector1">
            <a:avLst/>
          </a:prstGeom>
          <a:noFill/>
          <a:ln cap="flat" cmpd="sng" w="9525">
            <a:solidFill>
              <a:schemeClr val="dk2"/>
            </a:solidFill>
            <a:prstDash val="solid"/>
            <a:round/>
            <a:headEnd len="med" w="med" type="none"/>
            <a:tailEnd len="med" w="med" type="none"/>
          </a:ln>
        </p:spPr>
      </p:cxnSp>
      <p:cxnSp>
        <p:nvCxnSpPr>
          <p:cNvPr id="303" name="Google Shape;303;p35"/>
          <p:cNvCxnSpPr/>
          <p:nvPr/>
        </p:nvCxnSpPr>
        <p:spPr>
          <a:xfrm>
            <a:off x="5486725" y="3329825"/>
            <a:ext cx="3668400" cy="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35"/>
          <p:cNvSpPr txBox="1"/>
          <p:nvPr/>
        </p:nvSpPr>
        <p:spPr>
          <a:xfrm>
            <a:off x="5872450" y="716350"/>
            <a:ext cx="3290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rPr>
              <a:t>It is possible to use multiple retrievers together. For more information, check </a:t>
            </a:r>
            <a:endParaRPr sz="1800">
              <a:solidFill>
                <a:schemeClr val="dk2"/>
              </a:solidFill>
            </a:endParaRPr>
          </a:p>
          <a:p>
            <a:pPr indent="0" lvl="0" marL="0" rtl="0" algn="l">
              <a:spcBef>
                <a:spcPts val="0"/>
              </a:spcBef>
              <a:spcAft>
                <a:spcPts val="0"/>
              </a:spcAft>
              <a:buNone/>
            </a:pPr>
            <a:r>
              <a:rPr lang="pt-BR" sz="1100" u="sng">
                <a:solidFill>
                  <a:schemeClr val="hlink"/>
                </a:solidFill>
                <a:hlinkClick r:id="rId6"/>
              </a:rPr>
              <a:t>https://python.langchain.com/docs/modules/data_connection/retrievers/ensemble</a:t>
            </a:r>
            <a:endParaRPr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0" name="Google Shape;31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pt-BR"/>
              <a:t>Workflow:</a:t>
            </a:r>
            <a:endParaRPr/>
          </a:p>
          <a:p>
            <a:pPr indent="0" lvl="0" marL="0" rtl="0" algn="l">
              <a:spcBef>
                <a:spcPts val="1200"/>
              </a:spcBef>
              <a:spcAft>
                <a:spcPts val="0"/>
              </a:spcAft>
              <a:buClr>
                <a:schemeClr val="dk1"/>
              </a:buClr>
              <a:buSzPct val="61111"/>
              <a:buFont typeface="Arial"/>
              <a:buNone/>
            </a:pPr>
            <a:r>
              <a:rPr lang="pt-BR"/>
              <a:t>1 - Start with documents.</a:t>
            </a:r>
            <a:endParaRPr/>
          </a:p>
          <a:p>
            <a:pPr indent="0" lvl="0" marL="0" rtl="0" algn="l">
              <a:spcBef>
                <a:spcPts val="1200"/>
              </a:spcBef>
              <a:spcAft>
                <a:spcPts val="0"/>
              </a:spcAft>
              <a:buClr>
                <a:schemeClr val="dk1"/>
              </a:buClr>
              <a:buSzPct val="61111"/>
              <a:buFont typeface="Arial"/>
              <a:buNone/>
            </a:pPr>
            <a:r>
              <a:rPr lang="pt-BR"/>
              <a:t>2 - Split them into smaller segments.</a:t>
            </a:r>
            <a:endParaRPr/>
          </a:p>
          <a:p>
            <a:pPr indent="0" lvl="0" marL="0" rtl="0" algn="l">
              <a:spcBef>
                <a:spcPts val="1200"/>
              </a:spcBef>
              <a:spcAft>
                <a:spcPts val="0"/>
              </a:spcAft>
              <a:buClr>
                <a:schemeClr val="dk1"/>
              </a:buClr>
              <a:buSzPct val="61111"/>
              <a:buFont typeface="Arial"/>
              <a:buNone/>
            </a:pPr>
            <a:r>
              <a:rPr lang="pt-BR"/>
              <a:t>3 - Create embeddings for these segments.</a:t>
            </a:r>
            <a:endParaRPr/>
          </a:p>
          <a:p>
            <a:pPr indent="0" lvl="0" marL="0" rtl="0" algn="l">
              <a:spcBef>
                <a:spcPts val="1200"/>
              </a:spcBef>
              <a:spcAft>
                <a:spcPts val="0"/>
              </a:spcAft>
              <a:buNone/>
            </a:pPr>
            <a:r>
              <a:rPr lang="pt-BR"/>
              <a:t>4 - Store the embeddings in a vector store.</a:t>
            </a:r>
            <a:endParaRPr/>
          </a:p>
          <a:p>
            <a:pPr indent="0" lvl="0" marL="0" rtl="0" algn="l">
              <a:spcBef>
                <a:spcPts val="1200"/>
              </a:spcBef>
              <a:spcAft>
                <a:spcPts val="0"/>
              </a:spcAft>
              <a:buClr>
                <a:schemeClr val="dk1"/>
              </a:buClr>
              <a:buSzPct val="61111"/>
              <a:buFont typeface="Arial"/>
              <a:buNone/>
            </a:pPr>
            <a:r>
              <a:rPr lang="pt-BR"/>
              <a:t>5 - Retrieve relevant documents from store to answer user’s question.</a:t>
            </a:r>
            <a:endParaRPr/>
          </a:p>
          <a:p>
            <a:pPr indent="0" lvl="0" marL="0" rtl="0" algn="l">
              <a:spcBef>
                <a:spcPts val="1200"/>
              </a:spcBef>
              <a:spcAft>
                <a:spcPts val="0"/>
              </a:spcAft>
              <a:buClr>
                <a:schemeClr val="dk1"/>
              </a:buClr>
              <a:buSzPct val="61111"/>
              <a:buFont typeface="Arial"/>
              <a:buNone/>
            </a:pPr>
            <a:r>
              <a:rPr lang="pt-BR"/>
              <a:t>*** The user’s question should be previously embedded, to compare with the vectors in the store.</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Chains/LCEL</a:t>
            </a:r>
            <a:endParaRPr/>
          </a:p>
          <a:p>
            <a:pPr indent="0" lvl="0" marL="0" rtl="0" algn="l">
              <a:spcBef>
                <a:spcPts val="0"/>
              </a:spcBef>
              <a:spcAft>
                <a:spcPts val="0"/>
              </a:spcAft>
              <a:buNone/>
            </a:pPr>
            <a:r>
              <a:t/>
            </a:r>
            <a:endParaRPr/>
          </a:p>
        </p:txBody>
      </p:sp>
      <p:sp>
        <p:nvSpPr>
          <p:cNvPr id="316" name="Google Shape;31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highlight>
                  <a:srgbClr val="FFFF00"/>
                </a:highlight>
              </a:rPr>
              <a:t>Chains</a:t>
            </a:r>
            <a:r>
              <a:rPr lang="pt-BR" sz="1600">
                <a:highlight>
                  <a:srgbClr val="FFFF00"/>
                </a:highlight>
              </a:rPr>
              <a:t> </a:t>
            </a:r>
            <a:r>
              <a:rPr lang="pt-BR" sz="1600"/>
              <a:t>: Combines </a:t>
            </a:r>
            <a:r>
              <a:rPr b="1" lang="pt-BR" sz="1600"/>
              <a:t>LLM Model + prompt (+ components if needed)</a:t>
            </a:r>
            <a:r>
              <a:rPr lang="pt-BR" sz="1600"/>
              <a:t> into a </a:t>
            </a:r>
            <a:r>
              <a:rPr b="1" lang="pt-BR" sz="1600"/>
              <a:t>building block. </a:t>
            </a:r>
            <a:r>
              <a:rPr lang="pt-BR" sz="1600"/>
              <a:t>One of the most important features in Langchain.</a:t>
            </a:r>
            <a:endParaRPr sz="1600"/>
          </a:p>
          <a:p>
            <a:pPr indent="-330200" lvl="0" marL="457200" rtl="0" algn="l">
              <a:spcBef>
                <a:spcPts val="1200"/>
              </a:spcBef>
              <a:spcAft>
                <a:spcPts val="0"/>
              </a:spcAft>
              <a:buSzPts val="1600"/>
              <a:buChar char="-"/>
            </a:pPr>
            <a:r>
              <a:rPr lang="pt-BR" sz="1600"/>
              <a:t>The building blocks can be used together to create a </a:t>
            </a:r>
            <a:r>
              <a:rPr b="1" lang="pt-BR" sz="1600"/>
              <a:t>sequence of operations</a:t>
            </a:r>
            <a:r>
              <a:rPr lang="pt-BR" sz="1600"/>
              <a:t>.</a:t>
            </a:r>
            <a:endParaRPr sz="1600"/>
          </a:p>
          <a:p>
            <a:pPr indent="-330200" lvl="0" marL="457200" rtl="0" algn="l">
              <a:spcBef>
                <a:spcPts val="0"/>
              </a:spcBef>
              <a:spcAft>
                <a:spcPts val="0"/>
              </a:spcAft>
              <a:buSzPts val="1600"/>
              <a:buChar char="-"/>
            </a:pPr>
            <a:r>
              <a:rPr b="1" lang="pt-BR" sz="1600"/>
              <a:t>‘Chain’ is legacy</a:t>
            </a:r>
            <a:r>
              <a:rPr lang="pt-BR" sz="1600"/>
              <a:t> approach, </a:t>
            </a:r>
            <a:r>
              <a:rPr b="1" lang="pt-BR" sz="1600">
                <a:highlight>
                  <a:srgbClr val="FFFF00"/>
                </a:highlight>
              </a:rPr>
              <a:t>now it is ‘LCEL’</a:t>
            </a:r>
            <a:r>
              <a:rPr b="1" lang="pt-BR" sz="1600"/>
              <a:t> </a:t>
            </a:r>
            <a:r>
              <a:rPr lang="pt-BR" sz="1600"/>
              <a:t>-  LangChain Expression Language</a:t>
            </a:r>
            <a:endParaRPr sz="1600"/>
          </a:p>
          <a:p>
            <a:pPr indent="-317500" lvl="1" marL="914400" rtl="0" algn="l">
              <a:spcBef>
                <a:spcPts val="0"/>
              </a:spcBef>
              <a:spcAft>
                <a:spcPts val="0"/>
              </a:spcAft>
              <a:buSzPts val="1400"/>
              <a:buChar char="-"/>
            </a:pPr>
            <a:r>
              <a:rPr lang="pt-BR"/>
              <a:t>A declarative way to easily compose chains together. Designed to support putting prototypes in production, with no code changes, from the simplest “prompt + LLM” chain to the most complex chains.</a:t>
            </a:r>
            <a:endParaRPr/>
          </a:p>
          <a:p>
            <a:pPr indent="-317500" lvl="1" marL="914400" rtl="0" algn="l">
              <a:spcBef>
                <a:spcPts val="0"/>
              </a:spcBef>
              <a:spcAft>
                <a:spcPts val="0"/>
              </a:spcAft>
              <a:buSzPts val="1400"/>
              <a:buChar char="-"/>
            </a:pPr>
            <a:r>
              <a:rPr lang="pt-BR" sz="1800"/>
              <a:t>LCEL Supports </a:t>
            </a:r>
            <a:r>
              <a:rPr lang="pt-BR" sz="1200">
                <a:solidFill>
                  <a:srgbClr val="1C1E21"/>
                </a:solidFill>
                <a:latin typeface="Roboto"/>
                <a:ea typeface="Roboto"/>
                <a:cs typeface="Roboto"/>
                <a:sym typeface="Roboto"/>
              </a:rPr>
              <a:t>Streaming , Async , Optimized parallel execution , Retries and fallbacks , Access intermediate results , Input and output schemas , Seamless LangSmith tracing integration , Seamless LangServe deployment integration . </a:t>
            </a:r>
            <a:endParaRPr/>
          </a:p>
        </p:txBody>
      </p:sp>
      <p:sp>
        <p:nvSpPr>
          <p:cNvPr id="317" name="Google Shape;317;p37"/>
          <p:cNvSpPr txBox="1"/>
          <p:nvPr/>
        </p:nvSpPr>
        <p:spPr>
          <a:xfrm>
            <a:off x="1983725" y="4789500"/>
            <a:ext cx="338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https://python.langchain.com/docs/modules/chains/</a:t>
            </a:r>
            <a:endParaRPr sz="1100"/>
          </a:p>
        </p:txBody>
      </p:sp>
      <p:sp>
        <p:nvSpPr>
          <p:cNvPr id="318" name="Google Shape;318;p37"/>
          <p:cNvSpPr txBox="1"/>
          <p:nvPr/>
        </p:nvSpPr>
        <p:spPr>
          <a:xfrm>
            <a:off x="2054550" y="4568875"/>
            <a:ext cx="338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u="sng">
                <a:solidFill>
                  <a:schemeClr val="hlink"/>
                </a:solidFill>
                <a:hlinkClick r:id="rId4"/>
              </a:rPr>
              <a:t>https://python.langchain.com/docs/expression_language/</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8"/>
          <p:cNvPicPr preferRelativeResize="0"/>
          <p:nvPr/>
        </p:nvPicPr>
        <p:blipFill>
          <a:blip r:embed="rId3">
            <a:alphaModFix/>
          </a:blip>
          <a:stretch>
            <a:fillRect/>
          </a:stretch>
        </p:blipFill>
        <p:spPr>
          <a:xfrm>
            <a:off x="0" y="0"/>
            <a:ext cx="3120576" cy="1207232"/>
          </a:xfrm>
          <a:prstGeom prst="rect">
            <a:avLst/>
          </a:prstGeom>
          <a:noFill/>
          <a:ln>
            <a:noFill/>
          </a:ln>
        </p:spPr>
      </p:pic>
      <p:pic>
        <p:nvPicPr>
          <p:cNvPr id="324" name="Google Shape;324;p38"/>
          <p:cNvPicPr preferRelativeResize="0"/>
          <p:nvPr/>
        </p:nvPicPr>
        <p:blipFill>
          <a:blip r:embed="rId4">
            <a:alphaModFix/>
          </a:blip>
          <a:stretch>
            <a:fillRect/>
          </a:stretch>
        </p:blipFill>
        <p:spPr>
          <a:xfrm>
            <a:off x="-4" y="3004925"/>
            <a:ext cx="3120575" cy="2062374"/>
          </a:xfrm>
          <a:prstGeom prst="rect">
            <a:avLst/>
          </a:prstGeom>
          <a:noFill/>
          <a:ln>
            <a:noFill/>
          </a:ln>
        </p:spPr>
      </p:pic>
      <p:grpSp>
        <p:nvGrpSpPr>
          <p:cNvPr id="325" name="Google Shape;325;p38"/>
          <p:cNvGrpSpPr/>
          <p:nvPr/>
        </p:nvGrpSpPr>
        <p:grpSpPr>
          <a:xfrm>
            <a:off x="-98" y="1850891"/>
            <a:ext cx="2866330" cy="815670"/>
            <a:chOff x="4883700" y="545813"/>
            <a:chExt cx="4260300" cy="795000"/>
          </a:xfrm>
        </p:grpSpPr>
        <p:sp>
          <p:nvSpPr>
            <p:cNvPr id="326" name="Google Shape;326;p38"/>
            <p:cNvSpPr txBox="1"/>
            <p:nvPr/>
          </p:nvSpPr>
          <p:spPr>
            <a:xfrm>
              <a:off x="4883700" y="545813"/>
              <a:ext cx="4260300" cy="79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Output : </a:t>
              </a:r>
              <a:endParaRPr/>
            </a:p>
            <a:p>
              <a:pPr indent="0" lvl="0" marL="0" rtl="0" algn="l">
                <a:spcBef>
                  <a:spcPts val="0"/>
                </a:spcBef>
                <a:spcAft>
                  <a:spcPts val="0"/>
                </a:spcAft>
                <a:buNone/>
              </a:pPr>
              <a:r>
                <a:rPr lang="pt-BR" sz="900"/>
                <a:t>"Why did the ice cream go to therapy?\n\nBecause it had too many toppings and couldn't find its cone-fidence!"</a:t>
              </a:r>
              <a:endParaRPr sz="900"/>
            </a:p>
          </p:txBody>
        </p:sp>
        <p:sp>
          <p:nvSpPr>
            <p:cNvPr id="327" name="Google Shape;327;p38"/>
            <p:cNvSpPr/>
            <p:nvPr/>
          </p:nvSpPr>
          <p:spPr>
            <a:xfrm>
              <a:off x="4919950" y="574650"/>
              <a:ext cx="4148400" cy="67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328" name="Google Shape;328;p38"/>
          <p:cNvCxnSpPr>
            <a:stCxn id="323" idx="2"/>
            <a:endCxn id="327" idx="0"/>
          </p:cNvCxnSpPr>
          <p:nvPr/>
        </p:nvCxnSpPr>
        <p:spPr>
          <a:xfrm flipH="1">
            <a:off x="1419888" y="1207232"/>
            <a:ext cx="140400" cy="673200"/>
          </a:xfrm>
          <a:prstGeom prst="straightConnector1">
            <a:avLst/>
          </a:prstGeom>
          <a:noFill/>
          <a:ln cap="flat" cmpd="sng" w="9525">
            <a:solidFill>
              <a:schemeClr val="dk2"/>
            </a:solidFill>
            <a:prstDash val="solid"/>
            <a:round/>
            <a:headEnd len="med" w="med" type="none"/>
            <a:tailEnd len="med" w="med" type="triangle"/>
          </a:ln>
        </p:spPr>
      </p:cxnSp>
      <p:cxnSp>
        <p:nvCxnSpPr>
          <p:cNvPr id="329" name="Google Shape;329;p38"/>
          <p:cNvCxnSpPr>
            <a:stCxn id="327" idx="2"/>
          </p:cNvCxnSpPr>
          <p:nvPr/>
        </p:nvCxnSpPr>
        <p:spPr>
          <a:xfrm flipH="1">
            <a:off x="1397013" y="2575182"/>
            <a:ext cx="22800" cy="509100"/>
          </a:xfrm>
          <a:prstGeom prst="straightConnector1">
            <a:avLst/>
          </a:prstGeom>
          <a:noFill/>
          <a:ln cap="flat" cmpd="sng" w="9525">
            <a:solidFill>
              <a:schemeClr val="dk2"/>
            </a:solidFill>
            <a:prstDash val="solid"/>
            <a:round/>
            <a:headEnd len="med" w="med" type="none"/>
            <a:tailEnd len="med" w="med" type="triangle"/>
          </a:ln>
        </p:spPr>
      </p:cxnSp>
      <p:pic>
        <p:nvPicPr>
          <p:cNvPr id="330" name="Google Shape;330;p38"/>
          <p:cNvPicPr preferRelativeResize="0"/>
          <p:nvPr/>
        </p:nvPicPr>
        <p:blipFill>
          <a:blip r:embed="rId5">
            <a:alphaModFix/>
          </a:blip>
          <a:stretch>
            <a:fillRect/>
          </a:stretch>
        </p:blipFill>
        <p:spPr>
          <a:xfrm>
            <a:off x="3386125" y="381001"/>
            <a:ext cx="3001026" cy="3667426"/>
          </a:xfrm>
          <a:prstGeom prst="rect">
            <a:avLst/>
          </a:prstGeom>
          <a:noFill/>
          <a:ln>
            <a:noFill/>
          </a:ln>
        </p:spPr>
      </p:pic>
      <p:sp>
        <p:nvSpPr>
          <p:cNvPr id="331" name="Google Shape;331;p38"/>
          <p:cNvSpPr txBox="1"/>
          <p:nvPr/>
        </p:nvSpPr>
        <p:spPr>
          <a:xfrm>
            <a:off x="6341250" y="-5850"/>
            <a:ext cx="2778000" cy="52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rPr b="1" lang="pt-BR" sz="900">
                <a:solidFill>
                  <a:srgbClr val="374151"/>
                </a:solidFill>
              </a:rPr>
              <a:t>Chain Creation</a:t>
            </a:r>
            <a:r>
              <a:rPr lang="pt-BR" sz="900">
                <a:solidFill>
                  <a:srgbClr val="374151"/>
                </a:solidFill>
              </a:rPr>
              <a:t>: The prompt, model, and StrOutputParser() are chained together using the | operator, creating a runnable pipeline. StrOutputParser() is used to convert the model's responses into a string format.</a:t>
            </a:r>
            <a:endParaRPr sz="900">
              <a:solidFill>
                <a:srgbClr val="374151"/>
              </a:solidFill>
            </a:endParaRPr>
          </a:p>
          <a:p>
            <a:pPr indent="0" lvl="0" marL="0" rtl="0" algn="l">
              <a:lnSpc>
                <a:spcPct val="115000"/>
              </a:lnSpc>
              <a:spcBef>
                <a:spcPts val="1500"/>
              </a:spcBef>
              <a:spcAft>
                <a:spcPts val="0"/>
              </a:spcAft>
              <a:buNone/>
            </a:pPr>
            <a:r>
              <a:rPr b="1" lang="pt-BR" sz="900">
                <a:solidFill>
                  <a:srgbClr val="374151"/>
                </a:solidFill>
              </a:rPr>
              <a:t>Streaming Data</a:t>
            </a:r>
            <a:r>
              <a:rPr lang="pt-BR" sz="900">
                <a:solidFill>
                  <a:srgbClr val="374151"/>
                </a:solidFill>
              </a:rPr>
              <a:t>: The runnable.stream() function is then called with a historical question about Mansa Musa. This function creates a stream of data, which allows for processing large amounts of data or handling real-time data efficiently.</a:t>
            </a:r>
            <a:endParaRPr sz="9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pt-BR" sz="900">
                <a:solidFill>
                  <a:srgbClr val="374151"/>
                </a:solidFill>
              </a:rPr>
              <a:t>The use of </a:t>
            </a:r>
            <a:r>
              <a:rPr b="1" lang="pt-BR" sz="900">
                <a:solidFill>
                  <a:srgbClr val="374151"/>
                </a:solidFill>
              </a:rPr>
              <a:t>streaming </a:t>
            </a:r>
            <a:r>
              <a:rPr lang="pt-BR" sz="900">
                <a:solidFill>
                  <a:srgbClr val="374151"/>
                </a:solidFill>
              </a:rPr>
              <a:t>in this context (as opposed to processing a single, large batch of data) suggests that the system is designed to handle continuous input and output. This can be particularly </a:t>
            </a:r>
            <a:r>
              <a:rPr b="1" lang="pt-BR" sz="900">
                <a:solidFill>
                  <a:srgbClr val="374151"/>
                </a:solidFill>
              </a:rPr>
              <a:t>useful in a chat setting</a:t>
            </a:r>
            <a:r>
              <a:rPr lang="pt-BR" sz="900">
                <a:solidFill>
                  <a:srgbClr val="374151"/>
                </a:solidFill>
              </a:rPr>
              <a:t> where questions are asked and answered sequentially, and the conversation flow must be maintained without waiting for a large number of responses to be generated at once.</a:t>
            </a:r>
            <a:endParaRPr sz="900">
              <a:solidFill>
                <a:srgbClr val="374151"/>
              </a:solidFill>
            </a:endParaRPr>
          </a:p>
          <a:p>
            <a:pPr indent="0" lvl="0" marL="0" rtl="0" algn="l">
              <a:lnSpc>
                <a:spcPct val="115000"/>
              </a:lnSpc>
              <a:spcBef>
                <a:spcPts val="1500"/>
              </a:spcBef>
              <a:spcAft>
                <a:spcPts val="0"/>
              </a:spcAft>
              <a:buNone/>
            </a:pPr>
            <a:r>
              <a:rPr lang="pt-BR" sz="900">
                <a:solidFill>
                  <a:srgbClr val="374151"/>
                </a:solidFill>
              </a:rPr>
              <a:t>The </a:t>
            </a:r>
            <a:r>
              <a:rPr b="1" lang="pt-BR" sz="900">
                <a:solidFill>
                  <a:srgbClr val="374151"/>
                </a:solidFill>
              </a:rPr>
              <a:t>final loop prints</a:t>
            </a:r>
            <a:r>
              <a:rPr lang="pt-BR" sz="900">
                <a:solidFill>
                  <a:srgbClr val="374151"/>
                </a:solidFill>
              </a:rPr>
              <a:t> each chunk of the response as soon as it's generated, ensuring that the </a:t>
            </a:r>
            <a:r>
              <a:rPr b="1" lang="pt-BR" sz="900">
                <a:solidFill>
                  <a:srgbClr val="374151"/>
                </a:solidFill>
              </a:rPr>
              <a:t>output is provided to the user in real-time</a:t>
            </a:r>
            <a:r>
              <a:rPr lang="pt-BR" sz="900">
                <a:solidFill>
                  <a:srgbClr val="374151"/>
                </a:solidFill>
              </a:rPr>
              <a:t>, which enhances the interactive experience. </a:t>
            </a:r>
            <a:endParaRPr sz="900">
              <a:solidFill>
                <a:srgbClr val="374151"/>
              </a:solidFill>
            </a:endParaRPr>
          </a:p>
          <a:p>
            <a:pPr indent="0" lvl="0" marL="0" rtl="0" algn="l">
              <a:lnSpc>
                <a:spcPct val="115000"/>
              </a:lnSpc>
              <a:spcBef>
                <a:spcPts val="1500"/>
              </a:spcBef>
              <a:spcAft>
                <a:spcPts val="0"/>
              </a:spcAft>
              <a:buNone/>
            </a:pPr>
            <a:r>
              <a:rPr lang="pt-BR" sz="900">
                <a:solidFill>
                  <a:srgbClr val="374151"/>
                </a:solidFill>
              </a:rPr>
              <a:t>The </a:t>
            </a:r>
            <a:r>
              <a:rPr b="1" lang="pt-BR" sz="900">
                <a:solidFill>
                  <a:srgbClr val="374151"/>
                </a:solidFill>
              </a:rPr>
              <a:t>flush=True</a:t>
            </a:r>
            <a:r>
              <a:rPr lang="pt-BR" sz="900">
                <a:solidFill>
                  <a:srgbClr val="374151"/>
                </a:solidFill>
              </a:rPr>
              <a:t> parameter in the print function </a:t>
            </a:r>
            <a:r>
              <a:rPr b="1" lang="pt-BR" sz="900">
                <a:solidFill>
                  <a:srgbClr val="374151"/>
                </a:solidFill>
              </a:rPr>
              <a:t>ensures that the output buffer is flushed immediately, which is important for streaming data to the console without delay</a:t>
            </a:r>
            <a:r>
              <a:rPr lang="pt-BR" sz="900">
                <a:solidFill>
                  <a:srgbClr val="374151"/>
                </a:solidFill>
              </a:rPr>
              <a:t>.</a:t>
            </a:r>
            <a:endParaRPr sz="900">
              <a:solidFill>
                <a:schemeClr val="dk2"/>
              </a:solidFill>
            </a:endParaRPr>
          </a:p>
        </p:txBody>
      </p:sp>
      <p:cxnSp>
        <p:nvCxnSpPr>
          <p:cNvPr id="332" name="Google Shape;332;p38"/>
          <p:cNvCxnSpPr/>
          <p:nvPr/>
        </p:nvCxnSpPr>
        <p:spPr>
          <a:xfrm>
            <a:off x="3310100" y="8300"/>
            <a:ext cx="0" cy="5176800"/>
          </a:xfrm>
          <a:prstGeom prst="straightConnector1">
            <a:avLst/>
          </a:prstGeom>
          <a:noFill/>
          <a:ln cap="flat" cmpd="sng" w="76200">
            <a:solidFill>
              <a:schemeClr val="dk2"/>
            </a:solidFill>
            <a:prstDash val="solid"/>
            <a:round/>
            <a:headEnd len="med" w="med" type="none"/>
            <a:tailEnd len="med" w="med" type="none"/>
          </a:ln>
        </p:spPr>
      </p:cxnSp>
      <p:sp>
        <p:nvSpPr>
          <p:cNvPr id="333" name="Google Shape;333;p38"/>
          <p:cNvSpPr/>
          <p:nvPr/>
        </p:nvSpPr>
        <p:spPr>
          <a:xfrm>
            <a:off x="6412775" y="33175"/>
            <a:ext cx="2629800" cy="5110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4" name="Google Shape;334;p38"/>
          <p:cNvSpPr/>
          <p:nvPr/>
        </p:nvSpPr>
        <p:spPr>
          <a:xfrm>
            <a:off x="5923325" y="118475"/>
            <a:ext cx="472875" cy="221650"/>
          </a:xfrm>
          <a:custGeom>
            <a:rect b="b" l="l" r="r" t="t"/>
            <a:pathLst>
              <a:path extrusionOk="0" h="8866" w="18915">
                <a:moveTo>
                  <a:pt x="18915" y="239"/>
                </a:moveTo>
                <a:cubicBezTo>
                  <a:pt x="12120" y="-1120"/>
                  <a:pt x="4904" y="3970"/>
                  <a:pt x="0" y="8866"/>
                </a:cubicBezTo>
              </a:path>
            </a:pathLst>
          </a:custGeom>
          <a:noFill/>
          <a:ln cap="flat" cmpd="sng" w="9525">
            <a:solidFill>
              <a:schemeClr val="dk2"/>
            </a:solidFill>
            <a:prstDash val="solid"/>
            <a:round/>
            <a:headEnd len="med" w="med" type="none"/>
            <a:tailEnd len="med" w="med" type="none"/>
          </a:ln>
        </p:spPr>
      </p:sp>
      <p:sp>
        <p:nvSpPr>
          <p:cNvPr id="335" name="Google Shape;335;p38"/>
          <p:cNvSpPr/>
          <p:nvPr/>
        </p:nvSpPr>
        <p:spPr>
          <a:xfrm>
            <a:off x="5873075" y="298650"/>
            <a:ext cx="158100" cy="152475"/>
          </a:xfrm>
          <a:custGeom>
            <a:rect b="b" l="l" r="r" t="t"/>
            <a:pathLst>
              <a:path extrusionOk="0" h="6099" w="6324">
                <a:moveTo>
                  <a:pt x="682" y="0"/>
                </a:moveTo>
                <a:cubicBezTo>
                  <a:pt x="682" y="278"/>
                  <a:pt x="-5" y="5623"/>
                  <a:pt x="19" y="5641"/>
                </a:cubicBezTo>
                <a:cubicBezTo>
                  <a:pt x="1811" y="6985"/>
                  <a:pt x="4740" y="4902"/>
                  <a:pt x="6324" y="331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Chains/LCEL</a:t>
            </a:r>
            <a:endParaRPr/>
          </a:p>
          <a:p>
            <a:pPr indent="0" lvl="0" marL="0" rtl="0" algn="l">
              <a:spcBef>
                <a:spcPts val="0"/>
              </a:spcBef>
              <a:spcAft>
                <a:spcPts val="0"/>
              </a:spcAft>
              <a:buNone/>
            </a:pPr>
            <a:r>
              <a:t/>
            </a:r>
            <a:endParaRPr/>
          </a:p>
        </p:txBody>
      </p:sp>
      <p:sp>
        <p:nvSpPr>
          <p:cNvPr id="341" name="Google Shape;341;p39"/>
          <p:cNvSpPr txBox="1"/>
          <p:nvPr>
            <p:ph idx="1" type="body"/>
          </p:nvPr>
        </p:nvSpPr>
        <p:spPr>
          <a:xfrm>
            <a:off x="311700" y="923875"/>
            <a:ext cx="8520600" cy="400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t>Chains </a:t>
            </a:r>
            <a:r>
              <a:rPr lang="pt-BR"/>
              <a:t>- Foundational :</a:t>
            </a:r>
            <a:endParaRPr/>
          </a:p>
          <a:p>
            <a:pPr indent="-330200" lvl="0" marL="457200" rtl="0" algn="l">
              <a:spcBef>
                <a:spcPts val="1200"/>
              </a:spcBef>
              <a:spcAft>
                <a:spcPts val="0"/>
              </a:spcAft>
              <a:buSzPts val="1600"/>
              <a:buChar char="-"/>
            </a:pPr>
            <a:r>
              <a:rPr b="1" lang="pt-BR" sz="1600"/>
              <a:t>LLM </a:t>
            </a:r>
            <a:r>
              <a:rPr lang="pt-BR" sz="1600"/>
              <a:t>: The most common type of chaining in any LLM application is combining a prompt template with an LLM and optionally an output parser.</a:t>
            </a:r>
            <a:endParaRPr sz="1600"/>
          </a:p>
          <a:p>
            <a:pPr indent="-330200" lvl="1" marL="914400" rtl="0" algn="l">
              <a:spcBef>
                <a:spcPts val="0"/>
              </a:spcBef>
              <a:spcAft>
                <a:spcPts val="0"/>
              </a:spcAft>
              <a:buSzPts val="1600"/>
              <a:buChar char="-"/>
            </a:pPr>
            <a:r>
              <a:rPr b="1" lang="pt-BR" sz="1100">
                <a:solidFill>
                  <a:srgbClr val="1C1E21"/>
                </a:solidFill>
                <a:latin typeface="Roboto Mono"/>
                <a:ea typeface="Roboto Mono"/>
                <a:cs typeface="Roboto Mono"/>
                <a:sym typeface="Roboto Mono"/>
              </a:rPr>
              <a:t>BasePromptTemplate</a:t>
            </a:r>
            <a:r>
              <a:rPr lang="pt-BR" sz="1200">
                <a:solidFill>
                  <a:srgbClr val="1C1E21"/>
                </a:solidFill>
                <a:latin typeface="Roboto"/>
                <a:ea typeface="Roboto"/>
                <a:cs typeface="Roboto"/>
                <a:sym typeface="Roboto"/>
              </a:rPr>
              <a:t>, </a:t>
            </a:r>
            <a:r>
              <a:rPr b="1" lang="pt-BR" sz="1100">
                <a:solidFill>
                  <a:srgbClr val="1C1E21"/>
                </a:solidFill>
                <a:latin typeface="Roboto Mono"/>
                <a:ea typeface="Roboto Mono"/>
                <a:cs typeface="Roboto Mono"/>
                <a:sym typeface="Roboto Mono"/>
              </a:rPr>
              <a:t>BaseLanguageModel</a:t>
            </a:r>
            <a:r>
              <a:rPr b="1" lang="pt-BR" sz="1200">
                <a:solidFill>
                  <a:srgbClr val="1C1E21"/>
                </a:solidFill>
                <a:latin typeface="Roboto"/>
                <a:ea typeface="Roboto"/>
                <a:cs typeface="Roboto"/>
                <a:sym typeface="Roboto"/>
              </a:rPr>
              <a:t> </a:t>
            </a:r>
            <a:r>
              <a:rPr lang="pt-BR" sz="1200">
                <a:solidFill>
                  <a:srgbClr val="1C1E21"/>
                </a:solidFill>
                <a:latin typeface="Roboto"/>
                <a:ea typeface="Roboto"/>
                <a:cs typeface="Roboto"/>
                <a:sym typeface="Roboto"/>
              </a:rPr>
              <a:t>and </a:t>
            </a:r>
            <a:r>
              <a:rPr b="1" lang="pt-BR" sz="1100">
                <a:solidFill>
                  <a:srgbClr val="1C1E21"/>
                </a:solidFill>
                <a:latin typeface="Roboto Mono"/>
                <a:ea typeface="Roboto Mono"/>
                <a:cs typeface="Roboto Mono"/>
                <a:sym typeface="Roboto Mono"/>
              </a:rPr>
              <a:t>BaseOutputParser</a:t>
            </a:r>
            <a:r>
              <a:rPr b="1" lang="pt-BR" sz="1200">
                <a:solidFill>
                  <a:srgbClr val="1C1E21"/>
                </a:solidFill>
                <a:latin typeface="Roboto"/>
                <a:ea typeface="Roboto"/>
                <a:cs typeface="Roboto"/>
                <a:sym typeface="Roboto"/>
              </a:rPr>
              <a:t> </a:t>
            </a:r>
            <a:r>
              <a:rPr lang="pt-BR" sz="1200">
                <a:solidFill>
                  <a:srgbClr val="1C1E21"/>
                </a:solidFill>
                <a:latin typeface="Roboto"/>
                <a:ea typeface="Roboto"/>
                <a:cs typeface="Roboto"/>
                <a:sym typeface="Roboto"/>
              </a:rPr>
              <a:t>all implement the </a:t>
            </a:r>
            <a:r>
              <a:rPr b="1" lang="pt-BR" sz="1100">
                <a:solidFill>
                  <a:srgbClr val="1C1E21"/>
                </a:solidFill>
                <a:latin typeface="Roboto Mono"/>
                <a:ea typeface="Roboto Mono"/>
                <a:cs typeface="Roboto Mono"/>
                <a:sym typeface="Roboto Mono"/>
              </a:rPr>
              <a:t>Runnable</a:t>
            </a:r>
            <a:r>
              <a:rPr b="1" lang="pt-BR" sz="1200">
                <a:solidFill>
                  <a:srgbClr val="1C1E21"/>
                </a:solidFill>
                <a:latin typeface="Roboto"/>
                <a:ea typeface="Roboto"/>
                <a:cs typeface="Roboto"/>
                <a:sym typeface="Roboto"/>
              </a:rPr>
              <a:t> </a:t>
            </a:r>
            <a:r>
              <a:rPr lang="pt-BR" sz="1200">
                <a:solidFill>
                  <a:srgbClr val="1C1E21"/>
                </a:solidFill>
                <a:latin typeface="Roboto"/>
                <a:ea typeface="Roboto"/>
                <a:cs typeface="Roboto"/>
                <a:sym typeface="Roboto"/>
              </a:rPr>
              <a:t>interface (pipe operator) and are designed to be piped into one another, making LCEL composition very easy.</a:t>
            </a:r>
            <a:endParaRPr sz="1200">
              <a:solidFill>
                <a:srgbClr val="1C1E21"/>
              </a:solidFill>
              <a:latin typeface="Roboto"/>
              <a:ea typeface="Roboto"/>
              <a:cs typeface="Roboto"/>
              <a:sym typeface="Roboto"/>
            </a:endParaRPr>
          </a:p>
          <a:p>
            <a:pPr indent="-330200" lvl="0" marL="457200" rtl="0" algn="l">
              <a:spcBef>
                <a:spcPts val="0"/>
              </a:spcBef>
              <a:spcAft>
                <a:spcPts val="0"/>
              </a:spcAft>
              <a:buClr>
                <a:srgbClr val="1C1E21"/>
              </a:buClr>
              <a:buSzPts val="1600"/>
              <a:buFont typeface="Roboto"/>
              <a:buChar char="-"/>
            </a:pPr>
            <a:r>
              <a:rPr b="1" lang="pt-BR" sz="1600">
                <a:solidFill>
                  <a:srgbClr val="1C1E21"/>
                </a:solidFill>
              </a:rPr>
              <a:t>Router</a:t>
            </a:r>
            <a:r>
              <a:rPr lang="pt-BR" sz="1600">
                <a:solidFill>
                  <a:srgbClr val="1C1E21"/>
                </a:solidFill>
              </a:rPr>
              <a:t> :  Allows to create non-deterministic chains (where the output of a previous step defines the next step).</a:t>
            </a:r>
            <a:endParaRPr sz="1600">
              <a:solidFill>
                <a:srgbClr val="1C1E21"/>
              </a:solidFill>
            </a:endParaRPr>
          </a:p>
          <a:p>
            <a:pPr indent="-330200" lvl="0" marL="457200" rtl="0" algn="l">
              <a:spcBef>
                <a:spcPts val="0"/>
              </a:spcBef>
              <a:spcAft>
                <a:spcPts val="0"/>
              </a:spcAft>
              <a:buClr>
                <a:srgbClr val="1C1E21"/>
              </a:buClr>
              <a:buSzPts val="1600"/>
              <a:buChar char="-"/>
            </a:pPr>
            <a:r>
              <a:rPr b="1" lang="pt-BR" sz="1600">
                <a:solidFill>
                  <a:srgbClr val="1C1E21"/>
                </a:solidFill>
              </a:rPr>
              <a:t>Sequential </a:t>
            </a:r>
            <a:r>
              <a:rPr lang="pt-BR" sz="1600">
                <a:solidFill>
                  <a:srgbClr val="1C1E21"/>
                </a:solidFill>
              </a:rPr>
              <a:t>: </a:t>
            </a:r>
            <a:r>
              <a:rPr b="1" lang="pt-BR" sz="1600">
                <a:solidFill>
                  <a:srgbClr val="1C1E21"/>
                </a:solidFill>
              </a:rPr>
              <a:t> </a:t>
            </a:r>
            <a:r>
              <a:rPr lang="pt-BR" sz="1600">
                <a:solidFill>
                  <a:srgbClr val="1C1E21"/>
                </a:solidFill>
              </a:rPr>
              <a:t>Useful when you want to take the output from one call and use it as the input to another.</a:t>
            </a:r>
            <a:endParaRPr sz="1600">
              <a:solidFill>
                <a:srgbClr val="1C1E21"/>
              </a:solidFill>
            </a:endParaRPr>
          </a:p>
          <a:p>
            <a:pPr indent="-330200" lvl="0" marL="457200" rtl="0" algn="l">
              <a:spcBef>
                <a:spcPts val="0"/>
              </a:spcBef>
              <a:spcAft>
                <a:spcPts val="0"/>
              </a:spcAft>
              <a:buClr>
                <a:srgbClr val="1C1E21"/>
              </a:buClr>
              <a:buSzPts val="1600"/>
              <a:buChar char="-"/>
            </a:pPr>
            <a:r>
              <a:rPr b="1" lang="pt-BR" sz="1600">
                <a:solidFill>
                  <a:srgbClr val="1C1E21"/>
                </a:solidFill>
              </a:rPr>
              <a:t>Transformation </a:t>
            </a:r>
            <a:r>
              <a:rPr lang="pt-BR" sz="1600">
                <a:solidFill>
                  <a:srgbClr val="1C1E21"/>
                </a:solidFill>
              </a:rPr>
              <a:t>: Allow to transform inputs as they are passed from one component to another, like a summarization or extraction.</a:t>
            </a:r>
            <a:endParaRPr sz="1600">
              <a:solidFill>
                <a:srgbClr val="1C1E21"/>
              </a:solidFill>
            </a:endParaRPr>
          </a:p>
        </p:txBody>
      </p:sp>
      <p:sp>
        <p:nvSpPr>
          <p:cNvPr id="342" name="Google Shape;342;p39"/>
          <p:cNvSpPr txBox="1"/>
          <p:nvPr/>
        </p:nvSpPr>
        <p:spPr>
          <a:xfrm>
            <a:off x="0" y="0"/>
            <a:ext cx="44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https://python.langchain.com/docs/modules/chains/foundational/</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40"/>
          <p:cNvPicPr preferRelativeResize="0"/>
          <p:nvPr/>
        </p:nvPicPr>
        <p:blipFill>
          <a:blip r:embed="rId3">
            <a:alphaModFix/>
          </a:blip>
          <a:stretch>
            <a:fillRect/>
          </a:stretch>
        </p:blipFill>
        <p:spPr>
          <a:xfrm>
            <a:off x="0" y="0"/>
            <a:ext cx="2868825" cy="2086425"/>
          </a:xfrm>
          <a:prstGeom prst="rect">
            <a:avLst/>
          </a:prstGeom>
          <a:noFill/>
          <a:ln>
            <a:noFill/>
          </a:ln>
        </p:spPr>
      </p:pic>
      <p:pic>
        <p:nvPicPr>
          <p:cNvPr id="348" name="Google Shape;348;p40"/>
          <p:cNvPicPr preferRelativeResize="0"/>
          <p:nvPr/>
        </p:nvPicPr>
        <p:blipFill>
          <a:blip r:embed="rId4">
            <a:alphaModFix/>
          </a:blip>
          <a:stretch>
            <a:fillRect/>
          </a:stretch>
        </p:blipFill>
        <p:spPr>
          <a:xfrm>
            <a:off x="0" y="2168073"/>
            <a:ext cx="4031800" cy="1762450"/>
          </a:xfrm>
          <a:prstGeom prst="rect">
            <a:avLst/>
          </a:prstGeom>
          <a:noFill/>
          <a:ln>
            <a:noFill/>
          </a:ln>
        </p:spPr>
      </p:pic>
      <p:sp>
        <p:nvSpPr>
          <p:cNvPr id="349" name="Google Shape;349;p40"/>
          <p:cNvSpPr txBox="1"/>
          <p:nvPr/>
        </p:nvSpPr>
        <p:spPr>
          <a:xfrm>
            <a:off x="2893775" y="45350"/>
            <a:ext cx="1061400" cy="20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chemeClr val="dk2"/>
                </a:solidFill>
              </a:rPr>
              <a:t>Transformation</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pt-BR" sz="800">
                <a:solidFill>
                  <a:srgbClr val="1C1E21"/>
                </a:solidFill>
                <a:latin typeface="Roboto"/>
                <a:ea typeface="Roboto"/>
                <a:cs typeface="Roboto"/>
                <a:sym typeface="Roboto"/>
              </a:rPr>
              <a:t>Takes in a super long text, filters the text to only the first 3 paragraphs, and then passes that into a chain to summarize those.</a:t>
            </a:r>
            <a:endParaRPr>
              <a:solidFill>
                <a:schemeClr val="dk2"/>
              </a:solidFill>
            </a:endParaRPr>
          </a:p>
        </p:txBody>
      </p:sp>
      <p:sp>
        <p:nvSpPr>
          <p:cNvPr id="350" name="Google Shape;350;p40"/>
          <p:cNvSpPr/>
          <p:nvPr/>
        </p:nvSpPr>
        <p:spPr>
          <a:xfrm>
            <a:off x="471725" y="1378850"/>
            <a:ext cx="2921000" cy="1197425"/>
          </a:xfrm>
          <a:custGeom>
            <a:rect b="b" l="l" r="r" t="t"/>
            <a:pathLst>
              <a:path extrusionOk="0" h="47897" w="116840">
                <a:moveTo>
                  <a:pt x="0" y="47897"/>
                </a:moveTo>
                <a:cubicBezTo>
                  <a:pt x="2526" y="47897"/>
                  <a:pt x="4829" y="46414"/>
                  <a:pt x="7257" y="45720"/>
                </a:cubicBezTo>
                <a:cubicBezTo>
                  <a:pt x="12606" y="44191"/>
                  <a:pt x="18384" y="45720"/>
                  <a:pt x="23948" y="45720"/>
                </a:cubicBezTo>
                <a:cubicBezTo>
                  <a:pt x="35318" y="45720"/>
                  <a:pt x="46687" y="45720"/>
                  <a:pt x="58057" y="45720"/>
                </a:cubicBezTo>
                <a:cubicBezTo>
                  <a:pt x="68529" y="45720"/>
                  <a:pt x="79159" y="44846"/>
                  <a:pt x="89262" y="42092"/>
                </a:cubicBezTo>
                <a:cubicBezTo>
                  <a:pt x="95095" y="40502"/>
                  <a:pt x="102042" y="40198"/>
                  <a:pt x="106317" y="35923"/>
                </a:cubicBezTo>
                <a:cubicBezTo>
                  <a:pt x="115140" y="27100"/>
                  <a:pt x="116840" y="12478"/>
                  <a:pt x="116840" y="0"/>
                </a:cubicBezTo>
              </a:path>
            </a:pathLst>
          </a:custGeom>
          <a:noFill/>
          <a:ln cap="flat" cmpd="sng" w="9525">
            <a:solidFill>
              <a:schemeClr val="dk2"/>
            </a:solidFill>
            <a:prstDash val="solid"/>
            <a:round/>
            <a:headEnd len="med" w="med" type="none"/>
            <a:tailEnd len="med" w="med" type="none"/>
          </a:ln>
        </p:spPr>
      </p:sp>
      <p:sp>
        <p:nvSpPr>
          <p:cNvPr id="351" name="Google Shape;351;p40"/>
          <p:cNvSpPr/>
          <p:nvPr/>
        </p:nvSpPr>
        <p:spPr>
          <a:xfrm>
            <a:off x="438096" y="2449275"/>
            <a:ext cx="160625" cy="197050"/>
          </a:xfrm>
          <a:custGeom>
            <a:rect b="b" l="l" r="r" t="t"/>
            <a:pathLst>
              <a:path extrusionOk="0" h="7882" w="6425">
                <a:moveTo>
                  <a:pt x="1345" y="0"/>
                </a:moveTo>
                <a:cubicBezTo>
                  <a:pt x="1345" y="2327"/>
                  <a:pt x="-609" y="4735"/>
                  <a:pt x="256" y="6895"/>
                </a:cubicBezTo>
                <a:cubicBezTo>
                  <a:pt x="1021" y="8807"/>
                  <a:pt x="4365" y="7258"/>
                  <a:pt x="6425" y="7258"/>
                </a:cubicBezTo>
              </a:path>
            </a:pathLst>
          </a:custGeom>
          <a:noFill/>
          <a:ln cap="flat" cmpd="sng" w="9525">
            <a:solidFill>
              <a:schemeClr val="dk2"/>
            </a:solidFill>
            <a:prstDash val="solid"/>
            <a:round/>
            <a:headEnd len="med" w="med" type="none"/>
            <a:tailEnd len="med" w="med" type="none"/>
          </a:ln>
        </p:spPr>
      </p:sp>
      <p:pic>
        <p:nvPicPr>
          <p:cNvPr id="352" name="Google Shape;352;p40"/>
          <p:cNvPicPr preferRelativeResize="0"/>
          <p:nvPr/>
        </p:nvPicPr>
        <p:blipFill>
          <a:blip r:embed="rId5">
            <a:alphaModFix/>
          </a:blip>
          <a:stretch>
            <a:fillRect/>
          </a:stretch>
        </p:blipFill>
        <p:spPr>
          <a:xfrm>
            <a:off x="5280425" y="23275"/>
            <a:ext cx="3720650" cy="4135375"/>
          </a:xfrm>
          <a:prstGeom prst="rect">
            <a:avLst/>
          </a:prstGeom>
          <a:noFill/>
          <a:ln>
            <a:noFill/>
          </a:ln>
        </p:spPr>
      </p:pic>
      <p:sp>
        <p:nvSpPr>
          <p:cNvPr id="353" name="Google Shape;353;p40"/>
          <p:cNvSpPr txBox="1"/>
          <p:nvPr/>
        </p:nvSpPr>
        <p:spPr>
          <a:xfrm>
            <a:off x="4087088" y="-50"/>
            <a:ext cx="1061400" cy="208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chemeClr val="dk2"/>
                </a:solidFill>
              </a:rPr>
              <a:t>Sequential</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rPr lang="pt-BR" sz="800">
                <a:solidFill>
                  <a:srgbClr val="1C1E21"/>
                </a:solidFill>
                <a:latin typeface="Roboto"/>
                <a:ea typeface="Roboto"/>
                <a:cs typeface="Roboto"/>
                <a:sym typeface="Roboto"/>
              </a:rPr>
              <a:t>A chain that first creates a play synopsis and then generates a play review based on the synopsis.</a:t>
            </a:r>
            <a:endParaRPr>
              <a:solidFill>
                <a:schemeClr val="dk2"/>
              </a:solidFill>
            </a:endParaRPr>
          </a:p>
        </p:txBody>
      </p:sp>
      <p:sp>
        <p:nvSpPr>
          <p:cNvPr id="354" name="Google Shape;354;p40"/>
          <p:cNvSpPr txBox="1"/>
          <p:nvPr/>
        </p:nvSpPr>
        <p:spPr>
          <a:xfrm>
            <a:off x="1696375" y="4389950"/>
            <a:ext cx="522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rPr>
              <a:t>Router example : </a:t>
            </a:r>
            <a:r>
              <a:rPr lang="pt-BR" sz="1200" u="sng">
                <a:solidFill>
                  <a:schemeClr val="hlink"/>
                </a:solidFill>
                <a:hlinkClick r:id="rId6"/>
              </a:rPr>
              <a:t>https://python.langchain.com/docs/modules/chains/foundational/router</a:t>
            </a:r>
            <a:endParaRPr sz="1200">
              <a:solidFill>
                <a:schemeClr val="dk2"/>
              </a:solidFill>
            </a:endParaRPr>
          </a:p>
        </p:txBody>
      </p:sp>
      <p:sp>
        <p:nvSpPr>
          <p:cNvPr id="355" name="Google Shape;355;p40"/>
          <p:cNvSpPr/>
          <p:nvPr/>
        </p:nvSpPr>
        <p:spPr>
          <a:xfrm>
            <a:off x="4517575" y="1170225"/>
            <a:ext cx="834575" cy="1587500"/>
          </a:xfrm>
          <a:custGeom>
            <a:rect b="b" l="l" r="r" t="t"/>
            <a:pathLst>
              <a:path extrusionOk="0" h="63500" w="33383">
                <a:moveTo>
                  <a:pt x="0" y="0"/>
                </a:moveTo>
                <a:cubicBezTo>
                  <a:pt x="4222" y="5428"/>
                  <a:pt x="9802" y="10419"/>
                  <a:pt x="11611" y="17054"/>
                </a:cubicBezTo>
                <a:cubicBezTo>
                  <a:pt x="14900" y="29119"/>
                  <a:pt x="10921" y="42565"/>
                  <a:pt x="14877" y="54428"/>
                </a:cubicBezTo>
                <a:cubicBezTo>
                  <a:pt x="17050" y="60945"/>
                  <a:pt x="26513" y="63500"/>
                  <a:pt x="33383" y="63500"/>
                </a:cubicBezTo>
              </a:path>
            </a:pathLst>
          </a:custGeom>
          <a:noFill/>
          <a:ln cap="flat" cmpd="sng" w="9525">
            <a:solidFill>
              <a:schemeClr val="dk2"/>
            </a:solidFill>
            <a:prstDash val="solid"/>
            <a:round/>
            <a:headEnd len="med" w="med" type="none"/>
            <a:tailEnd len="med" w="med" type="none"/>
          </a:ln>
        </p:spPr>
      </p:sp>
      <p:sp>
        <p:nvSpPr>
          <p:cNvPr id="356" name="Google Shape;356;p40"/>
          <p:cNvSpPr/>
          <p:nvPr/>
        </p:nvSpPr>
        <p:spPr>
          <a:xfrm>
            <a:off x="5261425" y="2703275"/>
            <a:ext cx="99800" cy="154225"/>
          </a:xfrm>
          <a:custGeom>
            <a:rect b="b" l="l" r="r" t="t"/>
            <a:pathLst>
              <a:path extrusionOk="0" h="6169" w="3992">
                <a:moveTo>
                  <a:pt x="0" y="0"/>
                </a:moveTo>
                <a:cubicBezTo>
                  <a:pt x="1411" y="705"/>
                  <a:pt x="3992" y="963"/>
                  <a:pt x="3992" y="2540"/>
                </a:cubicBezTo>
                <a:cubicBezTo>
                  <a:pt x="3992" y="4338"/>
                  <a:pt x="1608" y="5365"/>
                  <a:pt x="0" y="616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Chains/LCEL</a:t>
            </a:r>
            <a:endParaRPr/>
          </a:p>
          <a:p>
            <a:pPr indent="0" lvl="0" marL="0" rtl="0" algn="l">
              <a:spcBef>
                <a:spcPts val="0"/>
              </a:spcBef>
              <a:spcAft>
                <a:spcPts val="0"/>
              </a:spcAft>
              <a:buNone/>
            </a:pPr>
            <a:r>
              <a:t/>
            </a:r>
            <a:endParaRPr/>
          </a:p>
        </p:txBody>
      </p:sp>
      <p:sp>
        <p:nvSpPr>
          <p:cNvPr id="362" name="Google Shape;362;p41"/>
          <p:cNvSpPr txBox="1"/>
          <p:nvPr>
            <p:ph idx="1" type="body"/>
          </p:nvPr>
        </p:nvSpPr>
        <p:spPr>
          <a:xfrm>
            <a:off x="311700" y="923875"/>
            <a:ext cx="8520600" cy="400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a:t>Chains - Documents</a:t>
            </a:r>
            <a:r>
              <a:rPr lang="pt-BR"/>
              <a:t> : The core chains for working with documents. They are useful for summarizing documents, answering questions over documents, extracting information from documents, and more.</a:t>
            </a:r>
            <a:endParaRPr/>
          </a:p>
          <a:p>
            <a:pPr indent="-330200" lvl="0" marL="457200" rtl="0" algn="l">
              <a:spcBef>
                <a:spcPts val="1200"/>
              </a:spcBef>
              <a:spcAft>
                <a:spcPts val="0"/>
              </a:spcAft>
              <a:buClr>
                <a:srgbClr val="1C1E21"/>
              </a:buClr>
              <a:buSzPts val="1600"/>
              <a:buChar char="-"/>
            </a:pPr>
            <a:r>
              <a:rPr lang="pt-BR" sz="1600">
                <a:solidFill>
                  <a:srgbClr val="1C1E21"/>
                </a:solidFill>
              </a:rPr>
              <a:t>These chains all implement a common interface:</a:t>
            </a:r>
            <a:endParaRPr sz="1600">
              <a:solidFill>
                <a:srgbClr val="1C1E21"/>
              </a:solidFill>
            </a:endParaRPr>
          </a:p>
          <a:p>
            <a:pPr indent="0" lvl="0" marL="0" rtl="0" algn="l">
              <a:spcBef>
                <a:spcPts val="1200"/>
              </a:spcBef>
              <a:spcAft>
                <a:spcPts val="1200"/>
              </a:spcAft>
              <a:buNone/>
            </a:pPr>
            <a:r>
              <a:t/>
            </a:r>
            <a:endParaRPr sz="1600">
              <a:solidFill>
                <a:srgbClr val="1C1E21"/>
              </a:solidFill>
            </a:endParaRPr>
          </a:p>
        </p:txBody>
      </p:sp>
      <p:sp>
        <p:nvSpPr>
          <p:cNvPr id="363" name="Google Shape;363;p41"/>
          <p:cNvSpPr txBox="1"/>
          <p:nvPr/>
        </p:nvSpPr>
        <p:spPr>
          <a:xfrm>
            <a:off x="0" y="0"/>
            <a:ext cx="44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https://python.langchain.com/docs/modules/chains/document/</a:t>
            </a:r>
            <a:endParaRPr sz="1100"/>
          </a:p>
        </p:txBody>
      </p:sp>
      <p:pic>
        <p:nvPicPr>
          <p:cNvPr id="364" name="Google Shape;364;p41"/>
          <p:cNvPicPr preferRelativeResize="0"/>
          <p:nvPr/>
        </p:nvPicPr>
        <p:blipFill>
          <a:blip r:embed="rId4">
            <a:alphaModFix/>
          </a:blip>
          <a:stretch>
            <a:fillRect/>
          </a:stretch>
        </p:blipFill>
        <p:spPr>
          <a:xfrm>
            <a:off x="1314238" y="2730950"/>
            <a:ext cx="6334125" cy="169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191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Prompts</a:t>
            </a:r>
            <a:endParaRPr/>
          </a:p>
        </p:txBody>
      </p:sp>
      <p:sp>
        <p:nvSpPr>
          <p:cNvPr id="67" name="Google Shape;67;p15"/>
          <p:cNvSpPr txBox="1"/>
          <p:nvPr>
            <p:ph idx="1" type="body"/>
          </p:nvPr>
        </p:nvSpPr>
        <p:spPr>
          <a:xfrm>
            <a:off x="266350" y="7061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highlight>
                  <a:srgbClr val="FFFF00"/>
                </a:highlight>
              </a:rPr>
              <a:t>Prompt Templates</a:t>
            </a:r>
            <a:r>
              <a:rPr lang="pt-BR" sz="1600"/>
              <a:t> : Uses a template with best prompt engineering practices to parametrized model inputs.</a:t>
            </a:r>
            <a:endParaRPr sz="1600"/>
          </a:p>
          <a:p>
            <a:pPr indent="-317500" lvl="1" marL="914400" rtl="0" algn="l">
              <a:spcBef>
                <a:spcPts val="1200"/>
              </a:spcBef>
              <a:spcAft>
                <a:spcPts val="0"/>
              </a:spcAft>
              <a:buSzPts val="1400"/>
              <a:buChar char="-"/>
            </a:pPr>
            <a:r>
              <a:rPr lang="pt-BR"/>
              <a:t>Templates will work for most models in the market, </a:t>
            </a:r>
            <a:r>
              <a:rPr lang="pt-BR"/>
              <a:t>making</a:t>
            </a:r>
            <a:r>
              <a:rPr lang="pt-BR"/>
              <a:t> them reusable.</a:t>
            </a:r>
            <a:endParaRPr/>
          </a:p>
          <a:p>
            <a:pPr indent="-317500" lvl="1" marL="914400" rtl="0" algn="l">
              <a:spcBef>
                <a:spcPts val="0"/>
              </a:spcBef>
              <a:spcAft>
                <a:spcPts val="0"/>
              </a:spcAft>
              <a:buSzPts val="1400"/>
              <a:buChar char="-"/>
            </a:pPr>
            <a:r>
              <a:rPr lang="pt-BR"/>
              <a:t>Support use of variables in the prompt, if needed.</a:t>
            </a:r>
            <a:endParaRPr/>
          </a:p>
          <a:p>
            <a:pPr indent="-317500" lvl="1" marL="914400" rtl="0" algn="l">
              <a:spcBef>
                <a:spcPts val="0"/>
              </a:spcBef>
              <a:spcAft>
                <a:spcPts val="0"/>
              </a:spcAft>
              <a:buSzPts val="1400"/>
              <a:buChar char="-"/>
            </a:pPr>
            <a:r>
              <a:rPr lang="pt-BR"/>
              <a:t>Types of off-the-shelf templates : </a:t>
            </a:r>
            <a:endParaRPr/>
          </a:p>
          <a:p>
            <a:pPr indent="-317500" lvl="2" marL="1371600" rtl="0" algn="l">
              <a:spcBef>
                <a:spcPts val="0"/>
              </a:spcBef>
              <a:spcAft>
                <a:spcPts val="0"/>
              </a:spcAft>
              <a:buSzPts val="1400"/>
              <a:buChar char="-"/>
            </a:pPr>
            <a:r>
              <a:rPr b="1" lang="pt-BR"/>
              <a:t>PromptTemplate </a:t>
            </a:r>
            <a:r>
              <a:rPr lang="pt-BR"/>
              <a:t>: </a:t>
            </a:r>
            <a:r>
              <a:rPr lang="pt-BR" sz="1200">
                <a:solidFill>
                  <a:srgbClr val="1C1E21"/>
                </a:solidFill>
                <a:latin typeface="Roboto"/>
                <a:ea typeface="Roboto"/>
                <a:cs typeface="Roboto"/>
                <a:sym typeface="Roboto"/>
              </a:rPr>
              <a:t>To create a template for a string prompt (default: Python str.format).</a:t>
            </a:r>
            <a:endParaRPr sz="1200">
              <a:solidFill>
                <a:srgbClr val="1C1E21"/>
              </a:solidFill>
              <a:latin typeface="Roboto"/>
              <a:ea typeface="Roboto"/>
              <a:cs typeface="Roboto"/>
              <a:sym typeface="Roboto"/>
            </a:endParaRPr>
          </a:p>
          <a:p>
            <a:pPr indent="-304800" lvl="2" marL="1371600" rtl="0" algn="l">
              <a:spcBef>
                <a:spcPts val="0"/>
              </a:spcBef>
              <a:spcAft>
                <a:spcPts val="0"/>
              </a:spcAft>
              <a:buClr>
                <a:srgbClr val="1C1E21"/>
              </a:buClr>
              <a:buSzPts val="1200"/>
              <a:buFont typeface="Roboto"/>
              <a:buChar char="-"/>
            </a:pPr>
            <a:r>
              <a:rPr b="1" lang="pt-BR">
                <a:solidFill>
                  <a:srgbClr val="1C1E21"/>
                </a:solidFill>
                <a:latin typeface="Roboto"/>
                <a:ea typeface="Roboto"/>
                <a:cs typeface="Roboto"/>
                <a:sym typeface="Roboto"/>
              </a:rPr>
              <a:t>ChatPromptTemplate </a:t>
            </a:r>
            <a:r>
              <a:rPr lang="pt-BR" sz="1200">
                <a:solidFill>
                  <a:srgbClr val="1C1E21"/>
                </a:solidFill>
                <a:latin typeface="Roboto"/>
                <a:ea typeface="Roboto"/>
                <a:cs typeface="Roboto"/>
                <a:sym typeface="Roboto"/>
              </a:rPr>
              <a:t>: </a:t>
            </a:r>
            <a:r>
              <a:rPr lang="pt-BR" sz="1200">
                <a:solidFill>
                  <a:srgbClr val="1C1E21"/>
                </a:solidFill>
                <a:latin typeface="Roboto"/>
                <a:ea typeface="Roboto"/>
                <a:cs typeface="Roboto"/>
                <a:sym typeface="Roboto"/>
              </a:rPr>
              <a:t>To create a template for list of chat messages (role + content)</a:t>
            </a:r>
            <a:endParaRPr sz="1200">
              <a:solidFill>
                <a:srgbClr val="1C1E21"/>
              </a:solidFill>
              <a:latin typeface="Roboto"/>
              <a:ea typeface="Roboto"/>
              <a:cs typeface="Roboto"/>
              <a:sym typeface="Roboto"/>
            </a:endParaRPr>
          </a:p>
          <a:p>
            <a:pPr indent="-304800" lvl="2" marL="1371600" rtl="0" algn="l">
              <a:spcBef>
                <a:spcPts val="0"/>
              </a:spcBef>
              <a:spcAft>
                <a:spcPts val="0"/>
              </a:spcAft>
              <a:buClr>
                <a:srgbClr val="1C1E21"/>
              </a:buClr>
              <a:buSzPts val="1200"/>
              <a:buFont typeface="Roboto"/>
              <a:buChar char="-"/>
            </a:pPr>
            <a:r>
              <a:rPr b="1" lang="pt-BR">
                <a:solidFill>
                  <a:srgbClr val="1C1E21"/>
                </a:solidFill>
                <a:latin typeface="Roboto"/>
                <a:ea typeface="Roboto"/>
                <a:cs typeface="Roboto"/>
                <a:sym typeface="Roboto"/>
              </a:rPr>
              <a:t>Custom prompt template</a:t>
            </a:r>
            <a:r>
              <a:rPr lang="pt-BR">
                <a:solidFill>
                  <a:srgbClr val="1C1E21"/>
                </a:solidFill>
                <a:latin typeface="Roboto"/>
                <a:ea typeface="Roboto"/>
                <a:cs typeface="Roboto"/>
                <a:sym typeface="Roboto"/>
              </a:rPr>
              <a:t> </a:t>
            </a:r>
            <a:r>
              <a:rPr lang="pt-BR" sz="1200">
                <a:solidFill>
                  <a:srgbClr val="1C1E21"/>
                </a:solidFill>
                <a:latin typeface="Roboto"/>
                <a:ea typeface="Roboto"/>
                <a:cs typeface="Roboto"/>
                <a:sym typeface="Roboto"/>
              </a:rPr>
              <a:t>: Customize at will with OOP . </a:t>
            </a:r>
            <a:endParaRPr sz="1200">
              <a:solidFill>
                <a:srgbClr val="1C1E21"/>
              </a:solidFill>
              <a:latin typeface="Roboto"/>
              <a:ea typeface="Roboto"/>
              <a:cs typeface="Roboto"/>
              <a:sym typeface="Roboto"/>
            </a:endParaRPr>
          </a:p>
          <a:p>
            <a:pPr indent="-285750" lvl="3" marL="1828800" rtl="0" algn="l">
              <a:spcBef>
                <a:spcPts val="0"/>
              </a:spcBef>
              <a:spcAft>
                <a:spcPts val="0"/>
              </a:spcAft>
              <a:buClr>
                <a:srgbClr val="1C1E21"/>
              </a:buClr>
              <a:buSzPts val="900"/>
              <a:buFont typeface="Roboto"/>
              <a:buChar char="-"/>
            </a:pPr>
            <a:r>
              <a:rPr lang="pt-BR" sz="900" u="sng">
                <a:solidFill>
                  <a:schemeClr val="hlink"/>
                </a:solidFill>
                <a:latin typeface="Roboto"/>
                <a:ea typeface="Roboto"/>
                <a:cs typeface="Roboto"/>
                <a:sym typeface="Roboto"/>
                <a:hlinkClick r:id="rId3"/>
              </a:rPr>
              <a:t>https://python.langchain.com/docs/modules/model_io/prompts/prompt_templates/custom_prompt_template</a:t>
            </a:r>
            <a:endParaRPr sz="900">
              <a:solidFill>
                <a:srgbClr val="1C1E21"/>
              </a:solidFill>
              <a:latin typeface="Roboto"/>
              <a:ea typeface="Roboto"/>
              <a:cs typeface="Roboto"/>
              <a:sym typeface="Roboto"/>
            </a:endParaRPr>
          </a:p>
        </p:txBody>
      </p:sp>
      <p:pic>
        <p:nvPicPr>
          <p:cNvPr id="68" name="Google Shape;68;p15"/>
          <p:cNvPicPr preferRelativeResize="0"/>
          <p:nvPr/>
        </p:nvPicPr>
        <p:blipFill>
          <a:blip r:embed="rId4">
            <a:alphaModFix/>
          </a:blip>
          <a:stretch>
            <a:fillRect/>
          </a:stretch>
        </p:blipFill>
        <p:spPr>
          <a:xfrm>
            <a:off x="2127922" y="3284297"/>
            <a:ext cx="4974975" cy="1859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Chains/LCEL</a:t>
            </a:r>
            <a:endParaRPr/>
          </a:p>
          <a:p>
            <a:pPr indent="0" lvl="0" marL="0" rtl="0" algn="l">
              <a:spcBef>
                <a:spcPts val="0"/>
              </a:spcBef>
              <a:spcAft>
                <a:spcPts val="0"/>
              </a:spcAft>
              <a:buNone/>
            </a:pPr>
            <a:r>
              <a:t/>
            </a:r>
            <a:endParaRPr/>
          </a:p>
        </p:txBody>
      </p:sp>
      <p:sp>
        <p:nvSpPr>
          <p:cNvPr id="370" name="Google Shape;370;p42"/>
          <p:cNvSpPr txBox="1"/>
          <p:nvPr>
            <p:ph idx="1" type="body"/>
          </p:nvPr>
        </p:nvSpPr>
        <p:spPr>
          <a:xfrm>
            <a:off x="311700" y="598725"/>
            <a:ext cx="8520600" cy="4544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pt-BR"/>
              <a:t>Chains - Documents</a:t>
            </a:r>
            <a:r>
              <a:rPr lang="pt-BR"/>
              <a:t> Types :</a:t>
            </a:r>
            <a:endParaRPr/>
          </a:p>
          <a:p>
            <a:pPr indent="-304165" lvl="0" marL="457200" rtl="0" algn="l">
              <a:spcBef>
                <a:spcPts val="1200"/>
              </a:spcBef>
              <a:spcAft>
                <a:spcPts val="0"/>
              </a:spcAft>
              <a:buSzPct val="100000"/>
              <a:buChar char="-"/>
            </a:pPr>
            <a:r>
              <a:rPr b="1" lang="pt-BR" sz="1400">
                <a:solidFill>
                  <a:schemeClr val="dk1"/>
                </a:solidFill>
              </a:rPr>
              <a:t>Stuff </a:t>
            </a:r>
            <a:r>
              <a:rPr lang="pt-BR" sz="1400"/>
              <a:t>: Incorporates all documents into the final prompt given to the language model. suited for applications where documents are small and only a few are passed in for most calls.</a:t>
            </a:r>
            <a:endParaRPr sz="1400"/>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Pros:</a:t>
            </a:r>
            <a:r>
              <a:rPr lang="pt-BR" sz="1200">
                <a:solidFill>
                  <a:schemeClr val="accent2"/>
                </a:solidFill>
                <a:highlight>
                  <a:srgbClr val="FFFFFF"/>
                </a:highlight>
                <a:latin typeface="Roboto"/>
                <a:ea typeface="Roboto"/>
                <a:cs typeface="Roboto"/>
                <a:sym typeface="Roboto"/>
              </a:rPr>
              <a:t> Efficiency: Only requires a single call to the language model.</a:t>
            </a:r>
            <a:endParaRPr sz="1200">
              <a:solidFill>
                <a:schemeClr val="accent2"/>
              </a:solidFill>
              <a:highlight>
                <a:srgbClr val="FFFFFF"/>
              </a:highlight>
              <a:latin typeface="Roboto"/>
              <a:ea typeface="Roboto"/>
              <a:cs typeface="Roboto"/>
              <a:sym typeface="Roboto"/>
            </a:endParaRPr>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Cons:</a:t>
            </a:r>
            <a:r>
              <a:rPr lang="pt-BR" sz="1200">
                <a:solidFill>
                  <a:schemeClr val="accent2"/>
                </a:solidFill>
                <a:highlight>
                  <a:srgbClr val="FFFFFF"/>
                </a:highlight>
                <a:latin typeface="Roboto"/>
                <a:ea typeface="Roboto"/>
                <a:cs typeface="Roboto"/>
                <a:sym typeface="Roboto"/>
              </a:rPr>
              <a:t> Capacity Limitation - If there's an excess of documents, they might not fit within the model's context window.</a:t>
            </a:r>
            <a:endParaRPr sz="1200">
              <a:solidFill>
                <a:schemeClr val="accent2"/>
              </a:solidFill>
              <a:highlight>
                <a:srgbClr val="FFFFFF"/>
              </a:highlight>
              <a:latin typeface="Roboto"/>
              <a:ea typeface="Roboto"/>
              <a:cs typeface="Roboto"/>
              <a:sym typeface="Roboto"/>
            </a:endParaRPr>
          </a:p>
          <a:p>
            <a:pPr indent="-304165" lvl="0" marL="457200" rtl="0" algn="l">
              <a:spcBef>
                <a:spcPts val="0"/>
              </a:spcBef>
              <a:spcAft>
                <a:spcPts val="0"/>
              </a:spcAft>
              <a:buSzPct val="100000"/>
              <a:buChar char="-"/>
            </a:pPr>
            <a:r>
              <a:rPr b="1" lang="pt-BR" sz="1400">
                <a:solidFill>
                  <a:schemeClr val="dk1"/>
                </a:solidFill>
              </a:rPr>
              <a:t>Refine </a:t>
            </a:r>
            <a:r>
              <a:rPr lang="pt-BR" sz="1400"/>
              <a:t>:  Sequentially combines the previous response with new data, then asks the model for an improved response. Constructs a response by looping over the input documents and iteratively updating its answer. For each document, it passes all non-document inputs, the current document, and the latest intermediate answer to an LLM chain to get a new answer. suited for tasks that require analyzing more documents than can fit in the model’s context</a:t>
            </a:r>
            <a:endParaRPr sz="1400"/>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Pros:</a:t>
            </a:r>
            <a:r>
              <a:rPr lang="pt-BR" sz="1200">
                <a:solidFill>
                  <a:schemeClr val="accent2"/>
                </a:solidFill>
                <a:highlight>
                  <a:srgbClr val="FFFFFF"/>
                </a:highlight>
                <a:latin typeface="Roboto"/>
                <a:ea typeface="Roboto"/>
                <a:cs typeface="Roboto"/>
                <a:sym typeface="Roboto"/>
              </a:rPr>
              <a:t> Can get more relevant context than stuff.</a:t>
            </a:r>
            <a:endParaRPr/>
          </a:p>
          <a:p>
            <a:pPr indent="-304165" lvl="1" marL="914400" rtl="0" algn="l">
              <a:spcBef>
                <a:spcPts val="0"/>
              </a:spcBef>
              <a:spcAft>
                <a:spcPts val="0"/>
              </a:spcAft>
              <a:buSzPct val="116666"/>
              <a:buChar char="-"/>
            </a:pPr>
            <a:r>
              <a:rPr b="1" lang="pt-BR" sz="1200">
                <a:solidFill>
                  <a:schemeClr val="accent2"/>
                </a:solidFill>
                <a:highlight>
                  <a:srgbClr val="FFFFFF"/>
                </a:highlight>
                <a:latin typeface="Roboto"/>
                <a:ea typeface="Roboto"/>
                <a:cs typeface="Roboto"/>
                <a:sym typeface="Roboto"/>
              </a:rPr>
              <a:t>Cons:</a:t>
            </a:r>
            <a:r>
              <a:rPr lang="pt-BR" sz="1200">
                <a:solidFill>
                  <a:schemeClr val="accent2"/>
                </a:solidFill>
                <a:highlight>
                  <a:srgbClr val="FFFFFF"/>
                </a:highlight>
                <a:latin typeface="Roboto"/>
                <a:ea typeface="Roboto"/>
                <a:cs typeface="Roboto"/>
                <a:sym typeface="Roboto"/>
              </a:rPr>
              <a:t> Makes more calls to the model then stuff method that are not independent (can’t be done in parallel), not the best choice </a:t>
            </a:r>
            <a:r>
              <a:rPr lang="pt-BR" sz="1200">
                <a:solidFill>
                  <a:srgbClr val="1C1E21"/>
                </a:solidFill>
                <a:latin typeface="Roboto"/>
                <a:ea typeface="Roboto"/>
                <a:cs typeface="Roboto"/>
                <a:sym typeface="Roboto"/>
              </a:rPr>
              <a:t>when documents frequently cross-reference one another or requires detailed information from many documents.</a:t>
            </a:r>
            <a:endParaRPr sz="1200">
              <a:solidFill>
                <a:schemeClr val="accent2"/>
              </a:solidFill>
              <a:highlight>
                <a:srgbClr val="FFFFFF"/>
              </a:highlight>
              <a:latin typeface="Roboto"/>
              <a:ea typeface="Roboto"/>
              <a:cs typeface="Roboto"/>
              <a:sym typeface="Roboto"/>
            </a:endParaRPr>
          </a:p>
          <a:p>
            <a:pPr indent="-304165" lvl="0" marL="457200" rtl="0" algn="l">
              <a:spcBef>
                <a:spcPts val="0"/>
              </a:spcBef>
              <a:spcAft>
                <a:spcPts val="0"/>
              </a:spcAft>
              <a:buSzPct val="100000"/>
              <a:buChar char="-"/>
            </a:pPr>
            <a:r>
              <a:rPr b="1" lang="pt-BR" sz="1400">
                <a:solidFill>
                  <a:schemeClr val="dk1"/>
                </a:solidFill>
              </a:rPr>
              <a:t>Map reduce</a:t>
            </a:r>
            <a:r>
              <a:rPr lang="pt-BR" sz="1400"/>
              <a:t> : Each document is separately given to the language model to get an initial answer (Map). Then, these answers are combined into a final response with another call to the language model (Reduce).</a:t>
            </a:r>
            <a:endParaRPr sz="1400"/>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Pros:</a:t>
            </a:r>
            <a:r>
              <a:rPr lang="pt-BR" sz="1200">
                <a:solidFill>
                  <a:schemeClr val="accent2"/>
                </a:solidFill>
                <a:highlight>
                  <a:srgbClr val="FFFFFF"/>
                </a:highlight>
                <a:latin typeface="Roboto"/>
                <a:ea typeface="Roboto"/>
                <a:cs typeface="Roboto"/>
                <a:sym typeface="Roboto"/>
              </a:rPr>
              <a:t> Scalability - Can process an indefinite number of documents. Calls to the model are independent (can be parallelized).</a:t>
            </a:r>
            <a:endParaRPr sz="1200">
              <a:solidFill>
                <a:schemeClr val="accent2"/>
              </a:solidFill>
              <a:highlight>
                <a:srgbClr val="FFFFFF"/>
              </a:highlight>
              <a:latin typeface="Roboto"/>
              <a:ea typeface="Roboto"/>
              <a:cs typeface="Roboto"/>
              <a:sym typeface="Roboto"/>
            </a:endParaRPr>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Cons:</a:t>
            </a:r>
            <a:endParaRPr b="1" sz="1200">
              <a:solidFill>
                <a:schemeClr val="accent2"/>
              </a:solidFill>
              <a:highlight>
                <a:srgbClr val="FFFFFF"/>
              </a:highlight>
              <a:latin typeface="Roboto"/>
              <a:ea typeface="Roboto"/>
              <a:cs typeface="Roboto"/>
              <a:sym typeface="Roboto"/>
            </a:endParaRPr>
          </a:p>
          <a:p>
            <a:pPr indent="-293369" lvl="2" marL="1371600" rtl="0" algn="l">
              <a:spcBef>
                <a:spcPts val="0"/>
              </a:spcBef>
              <a:spcAft>
                <a:spcPts val="0"/>
              </a:spcAft>
              <a:buClr>
                <a:schemeClr val="accent2"/>
              </a:buClr>
              <a:buSzPct val="100000"/>
              <a:buFont typeface="Roboto"/>
              <a:buChar char="-"/>
            </a:pPr>
            <a:r>
              <a:rPr lang="pt-BR" sz="1200">
                <a:solidFill>
                  <a:schemeClr val="accent2"/>
                </a:solidFill>
                <a:highlight>
                  <a:srgbClr val="FFFFFF"/>
                </a:highlight>
                <a:latin typeface="Roboto"/>
                <a:ea typeface="Roboto"/>
                <a:cs typeface="Roboto"/>
                <a:sym typeface="Roboto"/>
              </a:rPr>
              <a:t>Speed: It's considerably slower due to multiple calls to the language model.</a:t>
            </a:r>
            <a:endParaRPr sz="1200">
              <a:solidFill>
                <a:schemeClr val="accent2"/>
              </a:solidFill>
              <a:highlight>
                <a:srgbClr val="FFFFFF"/>
              </a:highlight>
              <a:latin typeface="Roboto"/>
              <a:ea typeface="Roboto"/>
              <a:cs typeface="Roboto"/>
              <a:sym typeface="Roboto"/>
            </a:endParaRPr>
          </a:p>
          <a:p>
            <a:pPr indent="-293369" lvl="2" marL="1371600" rtl="0" algn="l">
              <a:spcBef>
                <a:spcPts val="0"/>
              </a:spcBef>
              <a:spcAft>
                <a:spcPts val="0"/>
              </a:spcAft>
              <a:buClr>
                <a:schemeClr val="accent2"/>
              </a:buClr>
              <a:buSzPct val="100000"/>
              <a:buFont typeface="Roboto"/>
              <a:buChar char="-"/>
            </a:pPr>
            <a:r>
              <a:rPr lang="pt-BR" sz="1200">
                <a:solidFill>
                  <a:schemeClr val="accent2"/>
                </a:solidFill>
                <a:highlight>
                  <a:srgbClr val="FFFFFF"/>
                </a:highlight>
                <a:latin typeface="Roboto"/>
                <a:ea typeface="Roboto"/>
                <a:cs typeface="Roboto"/>
                <a:sym typeface="Roboto"/>
              </a:rPr>
              <a:t>Inaccuracy: The results might be less accurate, especially if information is distributed across multiple documents. The model processes each document separately, so it might miss the broader context if data is dispersed.</a:t>
            </a:r>
            <a:endParaRPr sz="1200">
              <a:solidFill>
                <a:schemeClr val="accent2"/>
              </a:solidFill>
              <a:highlight>
                <a:srgbClr val="FFFFFF"/>
              </a:highlight>
              <a:latin typeface="Roboto"/>
              <a:ea typeface="Roboto"/>
              <a:cs typeface="Roboto"/>
              <a:sym typeface="Roboto"/>
            </a:endParaRPr>
          </a:p>
          <a:p>
            <a:pPr indent="-293369" lvl="2" marL="1371600" rtl="0" algn="l">
              <a:spcBef>
                <a:spcPts val="0"/>
              </a:spcBef>
              <a:spcAft>
                <a:spcPts val="0"/>
              </a:spcAft>
              <a:buClr>
                <a:schemeClr val="accent2"/>
              </a:buClr>
              <a:buSzPct val="100000"/>
              <a:buFont typeface="Roboto"/>
              <a:buChar char="-"/>
            </a:pPr>
            <a:r>
              <a:rPr lang="pt-BR" sz="1200">
                <a:solidFill>
                  <a:schemeClr val="accent2"/>
                </a:solidFill>
                <a:highlight>
                  <a:srgbClr val="FFFFFF"/>
                </a:highlight>
                <a:latin typeface="Roboto"/>
                <a:ea typeface="Roboto"/>
                <a:cs typeface="Roboto"/>
                <a:sym typeface="Roboto"/>
              </a:rPr>
              <a:t>Requires many more calls than stuff.</a:t>
            </a:r>
            <a:endParaRPr sz="1200">
              <a:solidFill>
                <a:schemeClr val="accent2"/>
              </a:solidFill>
              <a:highlight>
                <a:srgbClr val="FFFFFF"/>
              </a:highlight>
              <a:latin typeface="Roboto"/>
              <a:ea typeface="Roboto"/>
              <a:cs typeface="Roboto"/>
              <a:sym typeface="Roboto"/>
            </a:endParaRPr>
          </a:p>
          <a:p>
            <a:pPr indent="-304165" lvl="0" marL="457200" rtl="0" algn="l">
              <a:spcBef>
                <a:spcPts val="0"/>
              </a:spcBef>
              <a:spcAft>
                <a:spcPts val="0"/>
              </a:spcAft>
              <a:buSzPct val="100000"/>
              <a:buChar char="-"/>
            </a:pPr>
            <a:r>
              <a:rPr b="1" lang="pt-BR" sz="1400">
                <a:solidFill>
                  <a:schemeClr val="dk1"/>
                </a:solidFill>
              </a:rPr>
              <a:t>Map re-rank</a:t>
            </a:r>
            <a:r>
              <a:rPr b="1" lang="pt-BR" sz="1400"/>
              <a:t> </a:t>
            </a:r>
            <a:r>
              <a:rPr lang="pt-BR" sz="1400"/>
              <a:t>:</a:t>
            </a:r>
            <a:r>
              <a:rPr b="1" lang="pt-BR" sz="1400"/>
              <a:t>  </a:t>
            </a:r>
            <a:r>
              <a:rPr lang="pt-BR" sz="1400"/>
              <a:t>Runs an initial prompt on each document, that not only tries to complete a task but also gives a score for how certain it is in its answer. The highest scoring response is returned.</a:t>
            </a:r>
            <a:endParaRPr sz="1400"/>
          </a:p>
          <a:p>
            <a:pPr indent="-293369" lvl="1" marL="914400" rtl="0" algn="l">
              <a:spcBef>
                <a:spcPts val="0"/>
              </a:spcBef>
              <a:spcAft>
                <a:spcPts val="0"/>
              </a:spcAft>
              <a:buClr>
                <a:schemeClr val="accent2"/>
              </a:buClr>
              <a:buSzPct val="100000"/>
              <a:buFont typeface="Roboto"/>
              <a:buChar char="-"/>
            </a:pPr>
            <a:r>
              <a:rPr b="1" lang="pt-BR" sz="1200">
                <a:solidFill>
                  <a:schemeClr val="accent2"/>
                </a:solidFill>
                <a:highlight>
                  <a:srgbClr val="FFFFFF"/>
                </a:highlight>
                <a:latin typeface="Roboto"/>
                <a:ea typeface="Roboto"/>
                <a:cs typeface="Roboto"/>
                <a:sym typeface="Roboto"/>
              </a:rPr>
              <a:t>Pros:</a:t>
            </a:r>
            <a:r>
              <a:rPr lang="pt-BR" sz="1200">
                <a:solidFill>
                  <a:schemeClr val="accent2"/>
                </a:solidFill>
                <a:highlight>
                  <a:srgbClr val="FFFFFF"/>
                </a:highlight>
                <a:latin typeface="Roboto"/>
                <a:ea typeface="Roboto"/>
                <a:cs typeface="Roboto"/>
                <a:sym typeface="Roboto"/>
              </a:rPr>
              <a:t> Similar to MapReduce +  requires fewer calls.</a:t>
            </a:r>
            <a:endParaRPr sz="1200">
              <a:solidFill>
                <a:schemeClr val="accent2"/>
              </a:solidFill>
              <a:highlight>
                <a:srgbClr val="FFFFFF"/>
              </a:highlight>
              <a:latin typeface="Roboto"/>
              <a:ea typeface="Roboto"/>
              <a:cs typeface="Roboto"/>
              <a:sym typeface="Roboto"/>
            </a:endParaRPr>
          </a:p>
          <a:p>
            <a:pPr indent="-304165" lvl="1" marL="914400" rtl="0" algn="l">
              <a:spcBef>
                <a:spcPts val="0"/>
              </a:spcBef>
              <a:spcAft>
                <a:spcPts val="0"/>
              </a:spcAft>
              <a:buSzPct val="116666"/>
              <a:buChar char="-"/>
            </a:pPr>
            <a:r>
              <a:rPr b="1" lang="pt-BR" sz="1200">
                <a:solidFill>
                  <a:schemeClr val="accent2"/>
                </a:solidFill>
                <a:highlight>
                  <a:srgbClr val="FFFFFF"/>
                </a:highlight>
                <a:latin typeface="Roboto"/>
                <a:ea typeface="Roboto"/>
                <a:cs typeface="Roboto"/>
                <a:sym typeface="Roboto"/>
              </a:rPr>
              <a:t>Cons:</a:t>
            </a:r>
            <a:r>
              <a:rPr lang="pt-BR" sz="1200">
                <a:solidFill>
                  <a:schemeClr val="accent2"/>
                </a:solidFill>
                <a:highlight>
                  <a:srgbClr val="FFFFFF"/>
                </a:highlight>
                <a:latin typeface="Roboto"/>
                <a:ea typeface="Roboto"/>
                <a:cs typeface="Roboto"/>
                <a:sym typeface="Roboto"/>
              </a:rPr>
              <a:t> Cannot combine informations among documents. So, best suited when expected a simple answer in a simple document.</a:t>
            </a:r>
            <a:endParaRPr sz="1400"/>
          </a:p>
        </p:txBody>
      </p:sp>
      <p:sp>
        <p:nvSpPr>
          <p:cNvPr id="371" name="Google Shape;371;p42"/>
          <p:cNvSpPr txBox="1"/>
          <p:nvPr/>
        </p:nvSpPr>
        <p:spPr>
          <a:xfrm>
            <a:off x="0" y="0"/>
            <a:ext cx="445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https://python.langchain.com/docs/modules/chains/document/</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43"/>
          <p:cNvPicPr preferRelativeResize="0"/>
          <p:nvPr/>
        </p:nvPicPr>
        <p:blipFill>
          <a:blip r:embed="rId3">
            <a:alphaModFix/>
          </a:blip>
          <a:stretch>
            <a:fillRect/>
          </a:stretch>
        </p:blipFill>
        <p:spPr>
          <a:xfrm>
            <a:off x="121552" y="381000"/>
            <a:ext cx="3255404" cy="1826399"/>
          </a:xfrm>
          <a:prstGeom prst="rect">
            <a:avLst/>
          </a:prstGeom>
          <a:noFill/>
          <a:ln>
            <a:noFill/>
          </a:ln>
        </p:spPr>
      </p:pic>
      <p:pic>
        <p:nvPicPr>
          <p:cNvPr id="377" name="Google Shape;377;p43"/>
          <p:cNvPicPr preferRelativeResize="0"/>
          <p:nvPr/>
        </p:nvPicPr>
        <p:blipFill>
          <a:blip r:embed="rId4">
            <a:alphaModFix/>
          </a:blip>
          <a:stretch>
            <a:fillRect/>
          </a:stretch>
        </p:blipFill>
        <p:spPr>
          <a:xfrm>
            <a:off x="0" y="2588167"/>
            <a:ext cx="4212250" cy="1826405"/>
          </a:xfrm>
          <a:prstGeom prst="rect">
            <a:avLst/>
          </a:prstGeom>
          <a:noFill/>
          <a:ln>
            <a:noFill/>
          </a:ln>
        </p:spPr>
      </p:pic>
      <p:pic>
        <p:nvPicPr>
          <p:cNvPr id="378" name="Google Shape;378;p43"/>
          <p:cNvPicPr preferRelativeResize="0"/>
          <p:nvPr/>
        </p:nvPicPr>
        <p:blipFill>
          <a:blip r:embed="rId5">
            <a:alphaModFix/>
          </a:blip>
          <a:stretch>
            <a:fillRect/>
          </a:stretch>
        </p:blipFill>
        <p:spPr>
          <a:xfrm>
            <a:off x="3463191" y="533400"/>
            <a:ext cx="5680811" cy="1826400"/>
          </a:xfrm>
          <a:prstGeom prst="rect">
            <a:avLst/>
          </a:prstGeom>
          <a:noFill/>
          <a:ln>
            <a:noFill/>
          </a:ln>
        </p:spPr>
      </p:pic>
      <p:pic>
        <p:nvPicPr>
          <p:cNvPr id="379" name="Google Shape;379;p43"/>
          <p:cNvPicPr preferRelativeResize="0"/>
          <p:nvPr/>
        </p:nvPicPr>
        <p:blipFill>
          <a:blip r:embed="rId6">
            <a:alphaModFix/>
          </a:blip>
          <a:stretch>
            <a:fillRect/>
          </a:stretch>
        </p:blipFill>
        <p:spPr>
          <a:xfrm>
            <a:off x="4294151" y="2615537"/>
            <a:ext cx="4767949" cy="1771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Chains/LCEL</a:t>
            </a:r>
            <a:endParaRPr/>
          </a:p>
          <a:p>
            <a:pPr indent="0" lvl="0" marL="0" rtl="0" algn="l">
              <a:spcBef>
                <a:spcPts val="0"/>
              </a:spcBef>
              <a:spcAft>
                <a:spcPts val="0"/>
              </a:spcAft>
              <a:buNone/>
            </a:pPr>
            <a:r>
              <a:t/>
            </a:r>
            <a:endParaRPr/>
          </a:p>
        </p:txBody>
      </p:sp>
      <p:sp>
        <p:nvSpPr>
          <p:cNvPr id="385" name="Google Shape;385;p44"/>
          <p:cNvSpPr txBox="1"/>
          <p:nvPr>
            <p:ph idx="1" type="body"/>
          </p:nvPr>
        </p:nvSpPr>
        <p:spPr>
          <a:xfrm>
            <a:off x="311700" y="923875"/>
            <a:ext cx="8520600" cy="400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BR"/>
              <a:t>Chains - How to :</a:t>
            </a:r>
            <a:endParaRPr/>
          </a:p>
          <a:p>
            <a:pPr indent="-330200" lvl="0" marL="457200" rtl="0" algn="l">
              <a:spcBef>
                <a:spcPts val="1200"/>
              </a:spcBef>
              <a:spcAft>
                <a:spcPts val="0"/>
              </a:spcAft>
              <a:buSzPts val="1600"/>
              <a:buChar char="-"/>
            </a:pPr>
            <a:r>
              <a:rPr b="1" lang="pt-BR" sz="1600"/>
              <a:t>Async API </a:t>
            </a:r>
            <a:r>
              <a:rPr lang="pt-BR" sz="1600"/>
              <a:t>: LangChain provides async support by leveraging the </a:t>
            </a:r>
            <a:r>
              <a:rPr b="1" lang="pt-BR" sz="1600"/>
              <a:t>asyncio </a:t>
            </a:r>
            <a:r>
              <a:rPr lang="pt-BR" sz="1600"/>
              <a:t>library</a:t>
            </a:r>
            <a:endParaRPr sz="1600"/>
          </a:p>
          <a:p>
            <a:pPr indent="-317500" lvl="1" marL="914400" rtl="0" algn="l">
              <a:spcBef>
                <a:spcPts val="0"/>
              </a:spcBef>
              <a:spcAft>
                <a:spcPts val="0"/>
              </a:spcAft>
              <a:buSzPts val="1400"/>
              <a:buChar char="-"/>
            </a:pPr>
            <a:r>
              <a:rPr lang="pt-BR"/>
              <a:t>Async API are used for many web applications, as it has a non-blocking behavior (one request won’t block the application until the response is served), enables concurrency (allow multiple tasks to be processed at the same time), scalability (handles with large number of operations and requests without using multithread).</a:t>
            </a:r>
            <a:endParaRPr/>
          </a:p>
          <a:p>
            <a:pPr indent="0" lvl="0" marL="914400" rtl="0" algn="l">
              <a:spcBef>
                <a:spcPts val="1200"/>
              </a:spcBef>
              <a:spcAft>
                <a:spcPts val="0"/>
              </a:spcAft>
              <a:buNone/>
            </a:pPr>
            <a:r>
              <a:t/>
            </a:r>
            <a:endParaRPr/>
          </a:p>
          <a:p>
            <a:pPr indent="-330200" lvl="0" marL="457200" rtl="0" algn="l">
              <a:spcBef>
                <a:spcPts val="1200"/>
              </a:spcBef>
              <a:spcAft>
                <a:spcPts val="0"/>
              </a:spcAft>
              <a:buSzPts val="1600"/>
              <a:buChar char="-"/>
            </a:pPr>
            <a:r>
              <a:rPr b="1" lang="pt-BR" sz="1600"/>
              <a:t>Custom Chain</a:t>
            </a:r>
            <a:r>
              <a:rPr lang="pt-BR" sz="1600"/>
              <a:t> : To implement your own custom chain you can subclass Chain and implement some methods (check doc).</a:t>
            </a:r>
            <a:endParaRPr sz="1600"/>
          </a:p>
          <a:p>
            <a:pPr indent="0" lvl="0" marL="457200" rtl="0" algn="l">
              <a:spcBef>
                <a:spcPts val="1200"/>
              </a:spcBef>
              <a:spcAft>
                <a:spcPts val="0"/>
              </a:spcAft>
              <a:buNone/>
            </a:pPr>
            <a:r>
              <a:t/>
            </a:r>
            <a:endParaRPr sz="1600"/>
          </a:p>
          <a:p>
            <a:pPr indent="-330200" lvl="0" marL="457200" rtl="0" algn="l">
              <a:spcBef>
                <a:spcPts val="1200"/>
              </a:spcBef>
              <a:spcAft>
                <a:spcPts val="0"/>
              </a:spcAft>
              <a:buSzPts val="1600"/>
              <a:buChar char="-"/>
            </a:pPr>
            <a:r>
              <a:rPr b="1" lang="pt-BR" sz="1600"/>
              <a:t>Add Memory</a:t>
            </a:r>
            <a:r>
              <a:rPr lang="pt-BR" sz="1600"/>
              <a:t> : Chains can be initialized with a </a:t>
            </a:r>
            <a:r>
              <a:rPr b="1" lang="pt-BR" sz="1600"/>
              <a:t>Memory object</a:t>
            </a:r>
            <a:r>
              <a:rPr lang="pt-BR" sz="1600"/>
              <a:t>, which will </a:t>
            </a:r>
            <a:r>
              <a:rPr b="1" lang="pt-BR" sz="1600"/>
              <a:t>persist data across calls to the chain</a:t>
            </a:r>
            <a:r>
              <a:rPr lang="pt-BR" sz="1600"/>
              <a:t>. This makes a Chain stateful.</a:t>
            </a:r>
            <a:endParaRPr sz="1600"/>
          </a:p>
        </p:txBody>
      </p:sp>
      <p:sp>
        <p:nvSpPr>
          <p:cNvPr id="386" name="Google Shape;386;p44"/>
          <p:cNvSpPr txBox="1"/>
          <p:nvPr/>
        </p:nvSpPr>
        <p:spPr>
          <a:xfrm>
            <a:off x="0" y="0"/>
            <a:ext cx="40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https://python.langchain.com/docs/modules/chains/how_to/</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title"/>
          </p:nvPr>
        </p:nvSpPr>
        <p:spPr>
          <a:xfrm>
            <a:off x="311700" y="236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Agents</a:t>
            </a:r>
            <a:endParaRPr/>
          </a:p>
          <a:p>
            <a:pPr indent="0" lvl="0" marL="0" rtl="0" algn="l">
              <a:spcBef>
                <a:spcPts val="0"/>
              </a:spcBef>
              <a:spcAft>
                <a:spcPts val="0"/>
              </a:spcAft>
              <a:buNone/>
            </a:pPr>
            <a:r>
              <a:t/>
            </a:r>
            <a:endParaRPr/>
          </a:p>
        </p:txBody>
      </p:sp>
      <p:sp>
        <p:nvSpPr>
          <p:cNvPr id="392" name="Google Shape;392;p45"/>
          <p:cNvSpPr txBox="1"/>
          <p:nvPr>
            <p:ph idx="1" type="body"/>
          </p:nvPr>
        </p:nvSpPr>
        <p:spPr>
          <a:xfrm>
            <a:off x="311700" y="716650"/>
            <a:ext cx="8520600" cy="4426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BR" sz="1600">
                <a:highlight>
                  <a:srgbClr val="FFFF00"/>
                </a:highlight>
              </a:rPr>
              <a:t>Agents </a:t>
            </a:r>
            <a:r>
              <a:rPr lang="pt-BR" sz="1600"/>
              <a:t>: Use a language model to decide a series of actions. In chains, these actions are hardcoded in the code. But </a:t>
            </a:r>
            <a:r>
              <a:rPr b="1" lang="pt-BR" sz="1600"/>
              <a:t>in agents, the language model figures out which actions to take and in what order</a:t>
            </a:r>
            <a:r>
              <a:rPr lang="pt-BR" sz="1600"/>
              <a:t>. Key components:</a:t>
            </a:r>
            <a:endParaRPr sz="1600"/>
          </a:p>
          <a:p>
            <a:pPr indent="-330200" lvl="0" marL="457200" rtl="0" algn="l">
              <a:spcBef>
                <a:spcPts val="1200"/>
              </a:spcBef>
              <a:spcAft>
                <a:spcPts val="0"/>
              </a:spcAft>
              <a:buSzPts val="1600"/>
              <a:buChar char="-"/>
            </a:pPr>
            <a:r>
              <a:rPr b="1" lang="pt-BR" sz="1600"/>
              <a:t>Agent </a:t>
            </a:r>
            <a:r>
              <a:rPr lang="pt-BR" sz="1600"/>
              <a:t>: </a:t>
            </a:r>
            <a:r>
              <a:rPr lang="pt-BR" sz="1200">
                <a:solidFill>
                  <a:srgbClr val="1C1E21"/>
                </a:solidFill>
                <a:latin typeface="Roboto"/>
                <a:ea typeface="Roboto"/>
                <a:cs typeface="Roboto"/>
                <a:sym typeface="Roboto"/>
              </a:rPr>
              <a:t> The chain responsible for deciding what step to take next, powered by LLM + prompt. Different agents have specific prompting styles for reasoning, ways of encoding inputs, and ways of parsing the output. It is possible to create custom agents.</a:t>
            </a:r>
            <a:endParaRPr sz="1200">
              <a:solidFill>
                <a:srgbClr val="1C1E21"/>
              </a:solidFill>
              <a:latin typeface="Roboto"/>
              <a:ea typeface="Roboto"/>
              <a:cs typeface="Roboto"/>
              <a:sym typeface="Roboto"/>
            </a:endParaRPr>
          </a:p>
          <a:p>
            <a:pPr indent="-304800" lvl="1" marL="914400" rtl="0" algn="l">
              <a:spcBef>
                <a:spcPts val="0"/>
              </a:spcBef>
              <a:spcAft>
                <a:spcPts val="0"/>
              </a:spcAft>
              <a:buClr>
                <a:srgbClr val="1C1E21"/>
              </a:buClr>
              <a:buSzPts val="1200"/>
              <a:buFont typeface="Roboto"/>
              <a:buChar char="-"/>
            </a:pPr>
            <a:r>
              <a:rPr b="1" lang="pt-BR" sz="1200">
                <a:solidFill>
                  <a:srgbClr val="1C1E21"/>
                </a:solidFill>
                <a:latin typeface="Roboto"/>
                <a:ea typeface="Roboto"/>
                <a:cs typeface="Roboto"/>
                <a:sym typeface="Roboto"/>
              </a:rPr>
              <a:t>Inputs</a:t>
            </a:r>
            <a:r>
              <a:rPr lang="pt-BR" sz="1200">
                <a:solidFill>
                  <a:srgbClr val="1C1E21"/>
                </a:solidFill>
                <a:latin typeface="Roboto"/>
                <a:ea typeface="Roboto"/>
                <a:cs typeface="Roboto"/>
                <a:sym typeface="Roboto"/>
              </a:rPr>
              <a:t> of the chain : tools (descriptions of available tools) , user input (the high level objective) , intermediate steps (any “(action, tool output)” pairs previously executed in order to achieve the user input)</a:t>
            </a:r>
            <a:endParaRPr sz="1200">
              <a:solidFill>
                <a:srgbClr val="1C1E21"/>
              </a:solidFill>
              <a:latin typeface="Roboto"/>
              <a:ea typeface="Roboto"/>
              <a:cs typeface="Roboto"/>
              <a:sym typeface="Roboto"/>
            </a:endParaRPr>
          </a:p>
          <a:p>
            <a:pPr indent="-304800" lvl="1" marL="914400" rtl="0" algn="l">
              <a:spcBef>
                <a:spcPts val="0"/>
              </a:spcBef>
              <a:spcAft>
                <a:spcPts val="0"/>
              </a:spcAft>
              <a:buClr>
                <a:srgbClr val="1C1E21"/>
              </a:buClr>
              <a:buSzPts val="1200"/>
              <a:buFont typeface="Roboto"/>
              <a:buChar char="-"/>
            </a:pPr>
            <a:r>
              <a:rPr b="1" lang="pt-BR" sz="1200">
                <a:solidFill>
                  <a:srgbClr val="1C1E21"/>
                </a:solidFill>
                <a:latin typeface="Roboto"/>
                <a:ea typeface="Roboto"/>
                <a:cs typeface="Roboto"/>
                <a:sym typeface="Roboto"/>
              </a:rPr>
              <a:t>Outputs </a:t>
            </a:r>
            <a:r>
              <a:rPr lang="pt-BR" sz="1200">
                <a:solidFill>
                  <a:srgbClr val="1C1E21"/>
                </a:solidFill>
                <a:latin typeface="Roboto"/>
                <a:ea typeface="Roboto"/>
                <a:cs typeface="Roboto"/>
                <a:sym typeface="Roboto"/>
              </a:rPr>
              <a:t>of the chain : The next action(s) to take or final response to user (</a:t>
            </a:r>
            <a:r>
              <a:rPr lang="pt-BR" sz="1100">
                <a:solidFill>
                  <a:srgbClr val="1C1E21"/>
                </a:solidFill>
                <a:latin typeface="Roboto Mono"/>
                <a:ea typeface="Roboto Mono"/>
                <a:cs typeface="Roboto Mono"/>
                <a:sym typeface="Roboto Mono"/>
              </a:rPr>
              <a:t>AgentAction</a:t>
            </a:r>
            <a:r>
              <a:rPr lang="pt-BR" sz="1200">
                <a:solidFill>
                  <a:srgbClr val="1C1E21"/>
                </a:solidFill>
                <a:latin typeface="Roboto"/>
                <a:ea typeface="Roboto"/>
                <a:cs typeface="Roboto"/>
                <a:sym typeface="Roboto"/>
              </a:rPr>
              <a:t>s  or </a:t>
            </a:r>
            <a:r>
              <a:rPr lang="pt-BR" sz="1150">
                <a:solidFill>
                  <a:srgbClr val="1C1E21"/>
                </a:solidFill>
                <a:highlight>
                  <a:srgbClr val="F6F7F8"/>
                </a:highlight>
                <a:latin typeface="Courier New"/>
                <a:ea typeface="Courier New"/>
                <a:cs typeface="Courier New"/>
                <a:sym typeface="Courier New"/>
              </a:rPr>
              <a:t>AgentFinish)</a:t>
            </a:r>
            <a:endParaRPr sz="1200">
              <a:solidFill>
                <a:srgbClr val="1C1E21"/>
              </a:solidFill>
              <a:latin typeface="Roboto"/>
              <a:ea typeface="Roboto"/>
              <a:cs typeface="Roboto"/>
              <a:sym typeface="Roboto"/>
            </a:endParaRPr>
          </a:p>
          <a:p>
            <a:pPr indent="-330200" lvl="0" marL="457200" rtl="0" algn="l">
              <a:spcBef>
                <a:spcPts val="0"/>
              </a:spcBef>
              <a:spcAft>
                <a:spcPts val="0"/>
              </a:spcAft>
              <a:buSzPts val="1600"/>
              <a:buChar char="-"/>
            </a:pPr>
            <a:r>
              <a:rPr b="1" lang="pt-BR" sz="1600"/>
              <a:t>Tools </a:t>
            </a:r>
            <a:r>
              <a:rPr lang="pt-BR" sz="1600"/>
              <a:t>: </a:t>
            </a:r>
            <a:r>
              <a:rPr lang="pt-BR" sz="1200">
                <a:solidFill>
                  <a:srgbClr val="1C1E21"/>
                </a:solidFill>
                <a:latin typeface="Roboto"/>
                <a:ea typeface="Roboto"/>
                <a:cs typeface="Roboto"/>
                <a:sym typeface="Roboto"/>
              </a:rPr>
              <a:t>Functions that an agent can invoke. LangChain provides a wide set of built-in tools, but also makes it easy to define your own Two main </a:t>
            </a:r>
            <a:r>
              <a:rPr lang="pt-BR" sz="1200">
                <a:solidFill>
                  <a:srgbClr val="1C1E21"/>
                </a:solidFill>
                <a:latin typeface="Roboto"/>
                <a:ea typeface="Roboto"/>
                <a:cs typeface="Roboto"/>
                <a:sym typeface="Roboto"/>
              </a:rPr>
              <a:t>design</a:t>
            </a:r>
            <a:r>
              <a:rPr lang="pt-BR" sz="1200">
                <a:solidFill>
                  <a:srgbClr val="1C1E21"/>
                </a:solidFill>
                <a:latin typeface="Roboto"/>
                <a:ea typeface="Roboto"/>
                <a:cs typeface="Roboto"/>
                <a:sym typeface="Roboto"/>
              </a:rPr>
              <a:t> considerations:</a:t>
            </a:r>
            <a:endParaRPr sz="1200">
              <a:solidFill>
                <a:srgbClr val="1C1E21"/>
              </a:solidFill>
              <a:latin typeface="Roboto"/>
              <a:ea typeface="Roboto"/>
              <a:cs typeface="Roboto"/>
              <a:sym typeface="Roboto"/>
            </a:endParaRPr>
          </a:p>
          <a:p>
            <a:pPr indent="-304800" lvl="1" marL="914400" rtl="0" algn="l">
              <a:spcBef>
                <a:spcPts val="0"/>
              </a:spcBef>
              <a:spcAft>
                <a:spcPts val="0"/>
              </a:spcAft>
              <a:buClr>
                <a:srgbClr val="1C1E21"/>
              </a:buClr>
              <a:buSzPts val="1200"/>
              <a:buFont typeface="Roboto"/>
              <a:buChar char="-"/>
            </a:pPr>
            <a:r>
              <a:rPr lang="pt-BR" sz="1200">
                <a:solidFill>
                  <a:srgbClr val="1C1E21"/>
                </a:solidFill>
                <a:latin typeface="Roboto"/>
                <a:ea typeface="Roboto"/>
                <a:cs typeface="Roboto"/>
                <a:sym typeface="Roboto"/>
              </a:rPr>
              <a:t>Giving the agent </a:t>
            </a:r>
            <a:r>
              <a:rPr b="1" lang="pt-BR" sz="1200">
                <a:solidFill>
                  <a:srgbClr val="1C1E21"/>
                </a:solidFill>
                <a:latin typeface="Roboto"/>
                <a:ea typeface="Roboto"/>
                <a:cs typeface="Roboto"/>
                <a:sym typeface="Roboto"/>
              </a:rPr>
              <a:t>access </a:t>
            </a:r>
            <a:r>
              <a:rPr lang="pt-BR" sz="1200">
                <a:solidFill>
                  <a:srgbClr val="1C1E21"/>
                </a:solidFill>
                <a:latin typeface="Roboto"/>
                <a:ea typeface="Roboto"/>
                <a:cs typeface="Roboto"/>
                <a:sym typeface="Roboto"/>
              </a:rPr>
              <a:t>to the right tools</a:t>
            </a:r>
            <a:endParaRPr sz="1200">
              <a:solidFill>
                <a:srgbClr val="1C1E21"/>
              </a:solidFill>
              <a:latin typeface="Roboto"/>
              <a:ea typeface="Roboto"/>
              <a:cs typeface="Roboto"/>
              <a:sym typeface="Roboto"/>
            </a:endParaRPr>
          </a:p>
          <a:p>
            <a:pPr indent="-304800" lvl="1" marL="914400" rtl="0" algn="l">
              <a:spcBef>
                <a:spcPts val="0"/>
              </a:spcBef>
              <a:spcAft>
                <a:spcPts val="0"/>
              </a:spcAft>
              <a:buClr>
                <a:srgbClr val="1C1E21"/>
              </a:buClr>
              <a:buSzPts val="1200"/>
              <a:buFont typeface="Roboto"/>
              <a:buChar char="-"/>
            </a:pPr>
            <a:r>
              <a:rPr b="1" lang="pt-BR" sz="1200">
                <a:solidFill>
                  <a:srgbClr val="1C1E21"/>
                </a:solidFill>
                <a:latin typeface="Roboto"/>
                <a:ea typeface="Roboto"/>
                <a:cs typeface="Roboto"/>
                <a:sym typeface="Roboto"/>
              </a:rPr>
              <a:t>Describing </a:t>
            </a:r>
            <a:r>
              <a:rPr lang="pt-BR" sz="1200">
                <a:solidFill>
                  <a:srgbClr val="1C1E21"/>
                </a:solidFill>
                <a:latin typeface="Roboto"/>
                <a:ea typeface="Roboto"/>
                <a:cs typeface="Roboto"/>
                <a:sym typeface="Roboto"/>
              </a:rPr>
              <a:t>the tools in a way that is most helpful to the agent</a:t>
            </a:r>
            <a:endParaRPr sz="1200">
              <a:solidFill>
                <a:srgbClr val="1C1E21"/>
              </a:solidFill>
              <a:latin typeface="Roboto"/>
              <a:ea typeface="Roboto"/>
              <a:cs typeface="Roboto"/>
              <a:sym typeface="Roboto"/>
            </a:endParaRPr>
          </a:p>
          <a:p>
            <a:pPr indent="-330200" lvl="0" marL="457200" rtl="0" algn="l">
              <a:spcBef>
                <a:spcPts val="0"/>
              </a:spcBef>
              <a:spcAft>
                <a:spcPts val="0"/>
              </a:spcAft>
              <a:buSzPts val="1600"/>
              <a:buChar char="-"/>
            </a:pPr>
            <a:r>
              <a:rPr b="1" lang="pt-BR" sz="1600"/>
              <a:t>Toolkits : </a:t>
            </a:r>
            <a:r>
              <a:rPr lang="pt-BR" sz="1200">
                <a:solidFill>
                  <a:srgbClr val="1C1E21"/>
                </a:solidFill>
                <a:latin typeface="Roboto"/>
                <a:ea typeface="Roboto"/>
                <a:cs typeface="Roboto"/>
                <a:sym typeface="Roboto"/>
              </a:rPr>
              <a:t>Groups of tools needed to accomplish specific objectives of common tasks. Ex : GitHub toolkit has a tool for searching through GitHub issues, a tool for reading a file, a tool for commenting, etc.</a:t>
            </a:r>
            <a:endParaRPr b="1" sz="1600"/>
          </a:p>
          <a:p>
            <a:pPr indent="-330200" lvl="0" marL="457200" rtl="0" algn="l">
              <a:spcBef>
                <a:spcPts val="0"/>
              </a:spcBef>
              <a:spcAft>
                <a:spcPts val="0"/>
              </a:spcAft>
              <a:buSzPts val="1600"/>
              <a:buChar char="-"/>
            </a:pPr>
            <a:r>
              <a:rPr b="1" lang="pt-BR" sz="1600"/>
              <a:t>AgentExecutor : </a:t>
            </a:r>
            <a:r>
              <a:rPr lang="pt-BR" sz="1200">
                <a:solidFill>
                  <a:srgbClr val="1C1E21"/>
                </a:solidFill>
                <a:latin typeface="Roboto"/>
                <a:ea typeface="Roboto"/>
                <a:cs typeface="Roboto"/>
                <a:sym typeface="Roboto"/>
              </a:rPr>
              <a:t>The runtime for an agent. Calls the agent, executes the actions it chooses, passes the action outputs back to the agent, and repeats, handle common errors, logging. You can also create custom execution logic.</a:t>
            </a:r>
            <a:endParaRPr sz="1600"/>
          </a:p>
        </p:txBody>
      </p:sp>
      <p:sp>
        <p:nvSpPr>
          <p:cNvPr id="393" name="Google Shape;393;p45"/>
          <p:cNvSpPr txBox="1"/>
          <p:nvPr/>
        </p:nvSpPr>
        <p:spPr>
          <a:xfrm>
            <a:off x="0" y="0"/>
            <a:ext cx="350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u="sng">
                <a:solidFill>
                  <a:schemeClr val="hlink"/>
                </a:solidFill>
                <a:hlinkClick r:id="rId3"/>
              </a:rPr>
              <a:t>https://python.langchain.com/docs/modules/agents/</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type="title"/>
          </p:nvPr>
        </p:nvSpPr>
        <p:spPr>
          <a:xfrm>
            <a:off x="311700" y="20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Agents</a:t>
            </a:r>
            <a:endParaRPr/>
          </a:p>
          <a:p>
            <a:pPr indent="0" lvl="0" marL="0" rtl="0" algn="l">
              <a:spcBef>
                <a:spcPts val="0"/>
              </a:spcBef>
              <a:spcAft>
                <a:spcPts val="0"/>
              </a:spcAft>
              <a:buNone/>
            </a:pPr>
            <a:r>
              <a:t/>
            </a:r>
            <a:endParaRPr/>
          </a:p>
        </p:txBody>
      </p:sp>
      <p:sp>
        <p:nvSpPr>
          <p:cNvPr id="399" name="Google Shape;399;p46"/>
          <p:cNvSpPr txBox="1"/>
          <p:nvPr>
            <p:ph idx="1" type="body"/>
          </p:nvPr>
        </p:nvSpPr>
        <p:spPr>
          <a:xfrm>
            <a:off x="311700" y="772800"/>
            <a:ext cx="8520600" cy="426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pt-BR">
                <a:highlight>
                  <a:srgbClr val="FFFF00"/>
                </a:highlight>
              </a:rPr>
              <a:t>ReAct </a:t>
            </a:r>
            <a:r>
              <a:rPr lang="pt-BR"/>
              <a:t>: Prompting strategy Framework  that combines </a:t>
            </a:r>
            <a:r>
              <a:rPr b="1" lang="pt-BR"/>
              <a:t>chain of thought reasoning</a:t>
            </a:r>
            <a:r>
              <a:rPr lang="pt-BR"/>
              <a:t> </a:t>
            </a:r>
            <a:r>
              <a:rPr b="1" lang="pt-BR"/>
              <a:t>+</a:t>
            </a:r>
            <a:r>
              <a:rPr lang="pt-BR"/>
              <a:t> </a:t>
            </a:r>
            <a:r>
              <a:rPr b="1" lang="pt-BR"/>
              <a:t>action </a:t>
            </a:r>
            <a:r>
              <a:rPr lang="pt-BR"/>
              <a:t>planning. (</a:t>
            </a:r>
            <a:r>
              <a:rPr b="1" lang="pt-BR"/>
              <a:t>Re</a:t>
            </a:r>
            <a:r>
              <a:rPr lang="pt-BR"/>
              <a:t>asoning + </a:t>
            </a:r>
            <a:r>
              <a:rPr b="1" lang="pt-BR"/>
              <a:t>A</a:t>
            </a:r>
            <a:r>
              <a:rPr lang="pt-BR"/>
              <a:t>cting)</a:t>
            </a:r>
            <a:endParaRPr/>
          </a:p>
          <a:p>
            <a:pPr indent="-317500" lvl="0" marL="457200" rtl="0" algn="l">
              <a:spcBef>
                <a:spcPts val="1200"/>
              </a:spcBef>
              <a:spcAft>
                <a:spcPts val="0"/>
              </a:spcAft>
              <a:buSzPts val="1400"/>
              <a:buChar char="-"/>
            </a:pPr>
            <a:r>
              <a:rPr lang="pt-BR" sz="1400"/>
              <a:t>U</a:t>
            </a:r>
            <a:r>
              <a:rPr lang="pt-BR" sz="1400"/>
              <a:t>ses </a:t>
            </a:r>
            <a:r>
              <a:rPr b="1" lang="pt-BR" sz="1400"/>
              <a:t>structured examples</a:t>
            </a:r>
            <a:r>
              <a:rPr lang="pt-BR" sz="1400"/>
              <a:t> to show a large language model how to reason through a problem and decide on actions to take that move it closer to a solution.</a:t>
            </a:r>
            <a:endParaRPr sz="1400"/>
          </a:p>
          <a:p>
            <a:pPr indent="-317500" lvl="1" marL="914400" rtl="0" algn="l">
              <a:spcBef>
                <a:spcPts val="0"/>
              </a:spcBef>
              <a:spcAft>
                <a:spcPts val="0"/>
              </a:spcAft>
              <a:buSzPts val="1400"/>
              <a:buChar char="-"/>
            </a:pPr>
            <a:r>
              <a:rPr b="1" lang="pt-BR" sz="1050">
                <a:solidFill>
                  <a:srgbClr val="333333"/>
                </a:solidFill>
              </a:rPr>
              <a:t>Thought-action-observation trio structure</a:t>
            </a:r>
            <a:endParaRPr b="1" sz="1050">
              <a:solidFill>
                <a:srgbClr val="333333"/>
              </a:solidFill>
            </a:endParaRPr>
          </a:p>
          <a:p>
            <a:pPr indent="0" lvl="0" marL="914400" rtl="0" algn="l">
              <a:spcBef>
                <a:spcPts val="0"/>
              </a:spcBef>
              <a:spcAft>
                <a:spcPts val="0"/>
              </a:spcAft>
              <a:buNone/>
            </a:pPr>
            <a:r>
              <a:t/>
            </a:r>
            <a:endParaRPr b="1" sz="1050">
              <a:solidFill>
                <a:srgbClr val="333333"/>
              </a:solidFill>
            </a:endParaRPr>
          </a:p>
          <a:p>
            <a:pPr indent="-317500" lvl="0" marL="457200" rtl="0" algn="l">
              <a:spcBef>
                <a:spcPts val="0"/>
              </a:spcBef>
              <a:spcAft>
                <a:spcPts val="0"/>
              </a:spcAft>
              <a:buClr>
                <a:srgbClr val="333333"/>
              </a:buClr>
              <a:buSzPts val="1400"/>
              <a:buChar char="-"/>
            </a:pPr>
            <a:r>
              <a:rPr lang="pt-BR" sz="1400">
                <a:solidFill>
                  <a:srgbClr val="333333"/>
                </a:solidFill>
              </a:rPr>
              <a:t> In the ReAct framework, the LLM can </a:t>
            </a:r>
            <a:r>
              <a:rPr b="1" lang="pt-BR" sz="1400">
                <a:solidFill>
                  <a:srgbClr val="333333"/>
                </a:solidFill>
              </a:rPr>
              <a:t>only choose from a limited number of actions</a:t>
            </a:r>
            <a:r>
              <a:rPr lang="pt-BR" sz="1400">
                <a:solidFill>
                  <a:srgbClr val="333333"/>
                </a:solidFill>
              </a:rPr>
              <a:t> that are defined by a set of instructions that is </a:t>
            </a:r>
            <a:r>
              <a:rPr lang="pt-BR" sz="1400">
                <a:solidFill>
                  <a:srgbClr val="333333"/>
                </a:solidFill>
              </a:rPr>
              <a:t>prepended</a:t>
            </a:r>
            <a:r>
              <a:rPr lang="pt-BR" sz="1400">
                <a:solidFill>
                  <a:srgbClr val="333333"/>
                </a:solidFill>
              </a:rPr>
              <a:t> to the example prompt text. Else, hallucination.</a:t>
            </a:r>
            <a:endParaRPr sz="1400">
              <a:solidFill>
                <a:srgbClr val="333333"/>
              </a:solidFill>
            </a:endParaRPr>
          </a:p>
          <a:p>
            <a:pPr indent="0" lvl="0" marL="457200" rtl="0" algn="l">
              <a:spcBef>
                <a:spcPts val="0"/>
              </a:spcBef>
              <a:spcAft>
                <a:spcPts val="0"/>
              </a:spcAft>
              <a:buNone/>
            </a:pPr>
            <a:r>
              <a:t/>
            </a:r>
            <a:endParaRPr sz="1400">
              <a:solidFill>
                <a:srgbClr val="333333"/>
              </a:solidFill>
            </a:endParaRPr>
          </a:p>
          <a:p>
            <a:pPr indent="-317500" lvl="0" marL="457200" rtl="0" algn="l">
              <a:spcBef>
                <a:spcPts val="0"/>
              </a:spcBef>
              <a:spcAft>
                <a:spcPts val="0"/>
              </a:spcAft>
              <a:buClr>
                <a:srgbClr val="333333"/>
              </a:buClr>
              <a:buSzPts val="1400"/>
              <a:buChar char="-"/>
            </a:pPr>
            <a:r>
              <a:rPr b="1" lang="pt-BR" sz="1400">
                <a:solidFill>
                  <a:srgbClr val="333333"/>
                </a:solidFill>
              </a:rPr>
              <a:t>Repeat </a:t>
            </a:r>
            <a:r>
              <a:rPr lang="pt-BR" sz="1400">
                <a:solidFill>
                  <a:srgbClr val="333333"/>
                </a:solidFill>
              </a:rPr>
              <a:t>the cycle until the final answer is obtained</a:t>
            </a:r>
            <a:endParaRPr sz="1400">
              <a:solidFill>
                <a:srgbClr val="333333"/>
              </a:solidFill>
            </a:endParaRPr>
          </a:p>
          <a:p>
            <a:pPr indent="0" lvl="0" marL="457200" rtl="0" algn="l">
              <a:spcBef>
                <a:spcPts val="0"/>
              </a:spcBef>
              <a:spcAft>
                <a:spcPts val="0"/>
              </a:spcAft>
              <a:buNone/>
            </a:pPr>
            <a:r>
              <a:t/>
            </a:r>
            <a:endParaRPr sz="1400">
              <a:solidFill>
                <a:srgbClr val="333333"/>
              </a:solidFill>
            </a:endParaRPr>
          </a:p>
          <a:p>
            <a:pPr indent="-355600" lvl="0" marL="457200" rtl="0" algn="l">
              <a:spcBef>
                <a:spcPts val="0"/>
              </a:spcBef>
              <a:spcAft>
                <a:spcPts val="0"/>
              </a:spcAft>
              <a:buSzPts val="2000"/>
              <a:buChar char="-"/>
            </a:pPr>
            <a:r>
              <a:rPr lang="pt-BR" sz="2000"/>
              <a:t>The ReAct framework is built-in the Langchain Agents !</a:t>
            </a:r>
            <a:endParaRPr sz="20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7"/>
          <p:cNvSpPr txBox="1"/>
          <p:nvPr>
            <p:ph type="title"/>
          </p:nvPr>
        </p:nvSpPr>
        <p:spPr>
          <a:xfrm>
            <a:off x="311700" y="200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Components - Agents</a:t>
            </a:r>
            <a:endParaRPr/>
          </a:p>
          <a:p>
            <a:pPr indent="0" lvl="0" marL="0" rtl="0" algn="l">
              <a:spcBef>
                <a:spcPts val="0"/>
              </a:spcBef>
              <a:spcAft>
                <a:spcPts val="0"/>
              </a:spcAft>
              <a:buNone/>
            </a:pPr>
            <a:r>
              <a:t/>
            </a:r>
            <a:endParaRPr/>
          </a:p>
        </p:txBody>
      </p:sp>
      <p:sp>
        <p:nvSpPr>
          <p:cNvPr id="405" name="Google Shape;405;p47"/>
          <p:cNvSpPr txBox="1"/>
          <p:nvPr>
            <p:ph idx="1" type="body"/>
          </p:nvPr>
        </p:nvSpPr>
        <p:spPr>
          <a:xfrm>
            <a:off x="311700" y="772800"/>
            <a:ext cx="8520600" cy="4261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BR">
                <a:highlight>
                  <a:srgbClr val="FFFF00"/>
                </a:highlight>
              </a:rPr>
              <a:t>PAL</a:t>
            </a:r>
            <a:r>
              <a:rPr lang="pt-BR"/>
              <a:t>: Framework that </a:t>
            </a:r>
            <a:r>
              <a:rPr lang="pt-BR"/>
              <a:t> enable LLMs to interact with </a:t>
            </a:r>
            <a:r>
              <a:rPr b="1" lang="pt-BR"/>
              <a:t>external code interpreters</a:t>
            </a:r>
            <a:r>
              <a:rPr lang="pt-BR"/>
              <a:t> </a:t>
            </a:r>
            <a:r>
              <a:rPr lang="pt-BR"/>
              <a:t>(</a:t>
            </a:r>
            <a:r>
              <a:rPr b="1" lang="pt-BR"/>
              <a:t>P</a:t>
            </a:r>
            <a:r>
              <a:rPr lang="pt-BR"/>
              <a:t>rogram-</a:t>
            </a:r>
            <a:r>
              <a:rPr b="1" lang="pt-BR"/>
              <a:t>A</a:t>
            </a:r>
            <a:r>
              <a:rPr lang="pt-BR"/>
              <a:t>ided </a:t>
            </a:r>
            <a:r>
              <a:rPr b="1" lang="pt-BR"/>
              <a:t>L</a:t>
            </a:r>
            <a:r>
              <a:rPr lang="pt-BR"/>
              <a:t>anguage models).</a:t>
            </a:r>
            <a:endParaRPr/>
          </a:p>
          <a:p>
            <a:pPr indent="-317500" lvl="0" marL="457200" rtl="0" algn="l">
              <a:spcBef>
                <a:spcPts val="1200"/>
              </a:spcBef>
              <a:spcAft>
                <a:spcPts val="0"/>
              </a:spcAft>
              <a:buSzPts val="1400"/>
              <a:buChar char="-"/>
            </a:pPr>
            <a:r>
              <a:rPr lang="pt-BR" sz="1400"/>
              <a:t>For complex calculations, rather than have an LLM generate the answer directly, it’s better to have the LLM generate code to calculate the answer, and then run that code to get the answer.</a:t>
            </a:r>
            <a:endParaRPr b="1" sz="1050">
              <a:solidFill>
                <a:srgbClr val="333333"/>
              </a:solidFill>
            </a:endParaRPr>
          </a:p>
          <a:p>
            <a:pPr indent="0" lvl="0" marL="914400" rtl="0" algn="l">
              <a:spcBef>
                <a:spcPts val="1200"/>
              </a:spcBef>
              <a:spcAft>
                <a:spcPts val="0"/>
              </a:spcAft>
              <a:buNone/>
            </a:pPr>
            <a:r>
              <a:t/>
            </a:r>
            <a:endParaRPr b="1" sz="1050">
              <a:solidFill>
                <a:srgbClr val="333333"/>
              </a:solidFill>
            </a:endParaRPr>
          </a:p>
          <a:p>
            <a:pPr indent="-317500" lvl="0" marL="457200" rtl="0" algn="l">
              <a:spcBef>
                <a:spcPts val="0"/>
              </a:spcBef>
              <a:spcAft>
                <a:spcPts val="0"/>
              </a:spcAft>
              <a:buClr>
                <a:srgbClr val="333333"/>
              </a:buClr>
              <a:buSzPts val="1400"/>
              <a:buChar char="-"/>
            </a:pPr>
            <a:r>
              <a:rPr lang="pt-BR" sz="1400">
                <a:solidFill>
                  <a:srgbClr val="333333"/>
                </a:solidFill>
              </a:rPr>
              <a:t>Langchain provides a simple Python REPL to execute commands in. </a:t>
            </a:r>
            <a:endParaRPr sz="1400">
              <a:solidFill>
                <a:srgbClr val="333333"/>
              </a:solidFill>
            </a:endParaRPr>
          </a:p>
          <a:p>
            <a:pPr indent="-304800" lvl="1" marL="914400" rtl="0" algn="l">
              <a:spcBef>
                <a:spcPts val="0"/>
              </a:spcBef>
              <a:spcAft>
                <a:spcPts val="0"/>
              </a:spcAft>
              <a:buClr>
                <a:srgbClr val="333333"/>
              </a:buClr>
              <a:buSzPts val="1200"/>
              <a:buChar char="-"/>
            </a:pPr>
            <a:r>
              <a:rPr lang="pt-BR" sz="1200" u="sng">
                <a:solidFill>
                  <a:schemeClr val="hlink"/>
                </a:solidFill>
                <a:hlinkClick r:id="rId3"/>
              </a:rPr>
              <a:t>https://realpython.com/python-repl/</a:t>
            </a:r>
            <a:endParaRPr sz="1200">
              <a:solidFill>
                <a:srgbClr val="333333"/>
              </a:solidFill>
            </a:endParaRPr>
          </a:p>
          <a:p>
            <a:pPr indent="0" lvl="0" marL="457200" rtl="0" algn="l">
              <a:spcBef>
                <a:spcPts val="0"/>
              </a:spcBef>
              <a:spcAft>
                <a:spcPts val="0"/>
              </a:spcAft>
              <a:buNone/>
            </a:pPr>
            <a:r>
              <a:t/>
            </a:r>
            <a:endParaRPr sz="1400">
              <a:solidFill>
                <a:srgbClr val="333333"/>
              </a:solidFill>
            </a:endParaRPr>
          </a:p>
          <a:p>
            <a:pPr indent="0" lvl="0" marL="457200" rtl="0" algn="l">
              <a:spcBef>
                <a:spcPts val="0"/>
              </a:spcBef>
              <a:spcAft>
                <a:spcPts val="0"/>
              </a:spcAft>
              <a:buNone/>
            </a:pPr>
            <a:r>
              <a:t/>
            </a:r>
            <a:endParaRPr sz="1400">
              <a:solidFill>
                <a:srgbClr val="333333"/>
              </a:solidFill>
            </a:endParaRPr>
          </a:p>
          <a:p>
            <a:pPr indent="-355600" lvl="0" marL="457200" rtl="0" algn="l">
              <a:spcBef>
                <a:spcPts val="0"/>
              </a:spcBef>
              <a:spcAft>
                <a:spcPts val="0"/>
              </a:spcAft>
              <a:buSzPts val="2000"/>
              <a:buChar char="-"/>
            </a:pPr>
            <a:r>
              <a:rPr lang="pt-BR" sz="2000"/>
              <a:t>The PAL framework is used to build Tools for Langchain Agents !</a:t>
            </a:r>
            <a:endParaRPr sz="20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406" name="Google Shape;406;p47"/>
          <p:cNvPicPr preferRelativeResize="0"/>
          <p:nvPr/>
        </p:nvPicPr>
        <p:blipFill>
          <a:blip r:embed="rId4">
            <a:alphaModFix/>
          </a:blip>
          <a:stretch>
            <a:fillRect/>
          </a:stretch>
        </p:blipFill>
        <p:spPr>
          <a:xfrm>
            <a:off x="143325" y="3615950"/>
            <a:ext cx="2995374" cy="1527550"/>
          </a:xfrm>
          <a:prstGeom prst="rect">
            <a:avLst/>
          </a:prstGeom>
          <a:noFill/>
          <a:ln>
            <a:noFill/>
          </a:ln>
        </p:spPr>
      </p:pic>
      <p:pic>
        <p:nvPicPr>
          <p:cNvPr id="407" name="Google Shape;407;p47"/>
          <p:cNvPicPr preferRelativeResize="0"/>
          <p:nvPr/>
        </p:nvPicPr>
        <p:blipFill>
          <a:blip r:embed="rId5">
            <a:alphaModFix/>
          </a:blip>
          <a:stretch>
            <a:fillRect/>
          </a:stretch>
        </p:blipFill>
        <p:spPr>
          <a:xfrm>
            <a:off x="3551194" y="3615950"/>
            <a:ext cx="5592804" cy="1527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48"/>
          <p:cNvPicPr preferRelativeResize="0"/>
          <p:nvPr/>
        </p:nvPicPr>
        <p:blipFill>
          <a:blip r:embed="rId3">
            <a:alphaModFix/>
          </a:blip>
          <a:stretch>
            <a:fillRect/>
          </a:stretch>
        </p:blipFill>
        <p:spPr>
          <a:xfrm>
            <a:off x="0" y="-47175"/>
            <a:ext cx="3178400" cy="1665975"/>
          </a:xfrm>
          <a:prstGeom prst="rect">
            <a:avLst/>
          </a:prstGeom>
          <a:noFill/>
          <a:ln>
            <a:noFill/>
          </a:ln>
        </p:spPr>
      </p:pic>
      <p:pic>
        <p:nvPicPr>
          <p:cNvPr id="413" name="Google Shape;413;p48"/>
          <p:cNvPicPr preferRelativeResize="0"/>
          <p:nvPr/>
        </p:nvPicPr>
        <p:blipFill>
          <a:blip r:embed="rId3">
            <a:alphaModFix/>
          </a:blip>
          <a:stretch>
            <a:fillRect/>
          </a:stretch>
        </p:blipFill>
        <p:spPr>
          <a:xfrm>
            <a:off x="0" y="1618800"/>
            <a:ext cx="3178400" cy="1665975"/>
          </a:xfrm>
          <a:prstGeom prst="rect">
            <a:avLst/>
          </a:prstGeom>
          <a:noFill/>
          <a:ln>
            <a:noFill/>
          </a:ln>
        </p:spPr>
      </p:pic>
      <p:pic>
        <p:nvPicPr>
          <p:cNvPr id="414" name="Google Shape;414;p48"/>
          <p:cNvPicPr preferRelativeResize="0"/>
          <p:nvPr/>
        </p:nvPicPr>
        <p:blipFill>
          <a:blip r:embed="rId4">
            <a:alphaModFix/>
          </a:blip>
          <a:stretch>
            <a:fillRect/>
          </a:stretch>
        </p:blipFill>
        <p:spPr>
          <a:xfrm>
            <a:off x="0" y="3325125"/>
            <a:ext cx="3261886" cy="1665975"/>
          </a:xfrm>
          <a:prstGeom prst="rect">
            <a:avLst/>
          </a:prstGeom>
          <a:noFill/>
          <a:ln>
            <a:noFill/>
          </a:ln>
        </p:spPr>
      </p:pic>
      <p:pic>
        <p:nvPicPr>
          <p:cNvPr id="415" name="Google Shape;415;p48"/>
          <p:cNvPicPr preferRelativeResize="0"/>
          <p:nvPr/>
        </p:nvPicPr>
        <p:blipFill>
          <a:blip r:embed="rId5">
            <a:alphaModFix/>
          </a:blip>
          <a:stretch>
            <a:fillRect/>
          </a:stretch>
        </p:blipFill>
        <p:spPr>
          <a:xfrm>
            <a:off x="3459627" y="0"/>
            <a:ext cx="3506650" cy="1716325"/>
          </a:xfrm>
          <a:prstGeom prst="rect">
            <a:avLst/>
          </a:prstGeom>
          <a:noFill/>
          <a:ln>
            <a:noFill/>
          </a:ln>
        </p:spPr>
      </p:pic>
      <p:pic>
        <p:nvPicPr>
          <p:cNvPr id="416" name="Google Shape;416;p48"/>
          <p:cNvPicPr preferRelativeResize="0"/>
          <p:nvPr/>
        </p:nvPicPr>
        <p:blipFill>
          <a:blip r:embed="rId6">
            <a:alphaModFix/>
          </a:blip>
          <a:stretch>
            <a:fillRect/>
          </a:stretch>
        </p:blipFill>
        <p:spPr>
          <a:xfrm>
            <a:off x="3459627" y="1716325"/>
            <a:ext cx="3506650" cy="1810146"/>
          </a:xfrm>
          <a:prstGeom prst="rect">
            <a:avLst/>
          </a:prstGeom>
          <a:noFill/>
          <a:ln>
            <a:noFill/>
          </a:ln>
        </p:spPr>
      </p:pic>
      <p:pic>
        <p:nvPicPr>
          <p:cNvPr id="417" name="Google Shape;417;p48"/>
          <p:cNvPicPr preferRelativeResize="0"/>
          <p:nvPr/>
        </p:nvPicPr>
        <p:blipFill>
          <a:blip r:embed="rId7">
            <a:alphaModFix/>
          </a:blip>
          <a:stretch>
            <a:fillRect/>
          </a:stretch>
        </p:blipFill>
        <p:spPr>
          <a:xfrm>
            <a:off x="5740550" y="3408575"/>
            <a:ext cx="3348100" cy="1716325"/>
          </a:xfrm>
          <a:prstGeom prst="rect">
            <a:avLst/>
          </a:prstGeom>
          <a:noFill/>
          <a:ln>
            <a:noFill/>
          </a:ln>
        </p:spPr>
      </p:pic>
      <p:sp>
        <p:nvSpPr>
          <p:cNvPr id="418" name="Google Shape;418;p48"/>
          <p:cNvSpPr/>
          <p:nvPr/>
        </p:nvSpPr>
        <p:spPr>
          <a:xfrm>
            <a:off x="3178400" y="952500"/>
            <a:ext cx="314092" cy="3256552"/>
          </a:xfrm>
          <a:custGeom>
            <a:rect b="b" l="l" r="r" t="t"/>
            <a:pathLst>
              <a:path extrusionOk="0" h="129177" w="9797">
                <a:moveTo>
                  <a:pt x="0" y="129177"/>
                </a:moveTo>
                <a:cubicBezTo>
                  <a:pt x="7913" y="101493"/>
                  <a:pt x="1814" y="71610"/>
                  <a:pt x="1814" y="42817"/>
                </a:cubicBezTo>
                <a:cubicBezTo>
                  <a:pt x="1814" y="32530"/>
                  <a:pt x="1211" y="22121"/>
                  <a:pt x="2903" y="11974"/>
                </a:cubicBezTo>
                <a:cubicBezTo>
                  <a:pt x="3660" y="7431"/>
                  <a:pt x="5191" y="0"/>
                  <a:pt x="9797" y="0"/>
                </a:cubicBezTo>
              </a:path>
            </a:pathLst>
          </a:custGeom>
          <a:noFill/>
          <a:ln cap="flat" cmpd="sng" w="9525">
            <a:solidFill>
              <a:schemeClr val="dk2"/>
            </a:solidFill>
            <a:prstDash val="solid"/>
            <a:round/>
            <a:headEnd len="med" w="med" type="none"/>
            <a:tailEnd len="med" w="med" type="none"/>
          </a:ln>
        </p:spPr>
      </p:sp>
      <p:sp>
        <p:nvSpPr>
          <p:cNvPr id="419" name="Google Shape;419;p48"/>
          <p:cNvSpPr/>
          <p:nvPr/>
        </p:nvSpPr>
        <p:spPr>
          <a:xfrm>
            <a:off x="3338275" y="939871"/>
            <a:ext cx="175225" cy="166850"/>
          </a:xfrm>
          <a:custGeom>
            <a:rect b="b" l="l" r="r" t="t"/>
            <a:pathLst>
              <a:path extrusionOk="0" h="6674" w="7009">
                <a:moveTo>
                  <a:pt x="0" y="868"/>
                </a:moveTo>
                <a:cubicBezTo>
                  <a:pt x="2270" y="490"/>
                  <a:pt x="6336" y="-1002"/>
                  <a:pt x="6895" y="1231"/>
                </a:cubicBezTo>
                <a:cubicBezTo>
                  <a:pt x="7351" y="3053"/>
                  <a:pt x="5811" y="4833"/>
                  <a:pt x="5443" y="6674"/>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Agents</a:t>
            </a:r>
            <a:endParaRPr/>
          </a:p>
          <a:p>
            <a:pPr indent="0" lvl="0" marL="0" rtl="0" algn="l">
              <a:spcBef>
                <a:spcPts val="0"/>
              </a:spcBef>
              <a:spcAft>
                <a:spcPts val="0"/>
              </a:spcAft>
              <a:buNone/>
            </a:pPr>
            <a:r>
              <a:t/>
            </a:r>
            <a:endParaRPr/>
          </a:p>
        </p:txBody>
      </p:sp>
      <p:sp>
        <p:nvSpPr>
          <p:cNvPr id="425" name="Google Shape;425;p49"/>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t>Agent Types : </a:t>
            </a:r>
            <a:r>
              <a:rPr lang="pt-BR" sz="1400"/>
              <a:t>Agents use an LLM to determine which actions to take and in what order. An action can either be using a tool and observing its output, or returning a response to the user. Here are the agents available in LangChain.</a:t>
            </a:r>
            <a:endParaRPr sz="1400"/>
          </a:p>
          <a:p>
            <a:pPr indent="-317500" lvl="0" marL="457200" rtl="0" algn="l">
              <a:lnSpc>
                <a:spcPct val="100000"/>
              </a:lnSpc>
              <a:spcBef>
                <a:spcPts val="1200"/>
              </a:spcBef>
              <a:spcAft>
                <a:spcPts val="0"/>
              </a:spcAft>
              <a:buSzPts val="1400"/>
              <a:buChar char="-"/>
            </a:pPr>
            <a:r>
              <a:rPr b="1" lang="pt-BR" sz="1400"/>
              <a:t>Zero-shot React</a:t>
            </a:r>
            <a:r>
              <a:rPr lang="pt-BR" sz="1400"/>
              <a:t> : Uses ReAct to decide which tool(s) to use, based only on the description(s).</a:t>
            </a:r>
            <a:endParaRPr sz="1400"/>
          </a:p>
          <a:p>
            <a:pPr indent="-304800" lvl="1" marL="914400" rtl="0" algn="l">
              <a:lnSpc>
                <a:spcPct val="100000"/>
              </a:lnSpc>
              <a:spcBef>
                <a:spcPts val="0"/>
              </a:spcBef>
              <a:spcAft>
                <a:spcPts val="0"/>
              </a:spcAft>
              <a:buSzPts val="1200"/>
              <a:buChar char="-"/>
            </a:pPr>
            <a:r>
              <a:rPr lang="pt-BR" sz="1200"/>
              <a:t>This is the most general purpose action agent.</a:t>
            </a:r>
            <a:endParaRPr sz="1200"/>
          </a:p>
          <a:p>
            <a:pPr indent="-317500" lvl="0" marL="457200" rtl="0" algn="l">
              <a:lnSpc>
                <a:spcPct val="100000"/>
              </a:lnSpc>
              <a:spcBef>
                <a:spcPts val="0"/>
              </a:spcBef>
              <a:spcAft>
                <a:spcPts val="0"/>
              </a:spcAft>
              <a:buSzPts val="1400"/>
              <a:buChar char="-"/>
            </a:pPr>
            <a:r>
              <a:rPr b="1" lang="pt-BR" sz="1400"/>
              <a:t>Structured input ReAct</a:t>
            </a:r>
            <a:r>
              <a:rPr lang="pt-BR" sz="1400"/>
              <a:t> :  Capable of using multi-input tools. Can use a tools' argument schema to create a structured action input.</a:t>
            </a:r>
            <a:endParaRPr sz="1400"/>
          </a:p>
          <a:p>
            <a:pPr indent="-304800" lvl="1" marL="914400" rtl="0" algn="l">
              <a:lnSpc>
                <a:spcPct val="100000"/>
              </a:lnSpc>
              <a:spcBef>
                <a:spcPts val="0"/>
              </a:spcBef>
              <a:spcAft>
                <a:spcPts val="0"/>
              </a:spcAft>
              <a:buSzPts val="1200"/>
              <a:buChar char="-"/>
            </a:pPr>
            <a:r>
              <a:rPr lang="pt-BR" sz="1200"/>
              <a:t>Useful for more complex tool usage, like precisely navigating around a browser.</a:t>
            </a:r>
            <a:endParaRPr sz="1200"/>
          </a:p>
          <a:p>
            <a:pPr indent="-317500" lvl="0" marL="457200" rtl="0" algn="l">
              <a:lnSpc>
                <a:spcPct val="100000"/>
              </a:lnSpc>
              <a:spcBef>
                <a:spcPts val="0"/>
              </a:spcBef>
              <a:spcAft>
                <a:spcPts val="0"/>
              </a:spcAft>
              <a:buSzPts val="1400"/>
              <a:buChar char="-"/>
            </a:pPr>
            <a:r>
              <a:rPr b="1" lang="pt-BR" sz="1400"/>
              <a:t>OpenAI Functions </a:t>
            </a:r>
            <a:r>
              <a:rPr lang="pt-BR" sz="1400"/>
              <a:t>: Designed for specific OpenAI models that are trained to identify when to call a function and what inputs to use for it.</a:t>
            </a:r>
            <a:endParaRPr sz="1400"/>
          </a:p>
          <a:p>
            <a:pPr indent="-317500" lvl="0" marL="457200" rtl="0" algn="l">
              <a:lnSpc>
                <a:spcPct val="100000"/>
              </a:lnSpc>
              <a:spcBef>
                <a:spcPts val="0"/>
              </a:spcBef>
              <a:spcAft>
                <a:spcPts val="0"/>
              </a:spcAft>
              <a:buSzPts val="1400"/>
              <a:buChar char="-"/>
            </a:pPr>
            <a:r>
              <a:rPr b="1" lang="pt-BR" sz="1400"/>
              <a:t>Conversational </a:t>
            </a:r>
            <a:r>
              <a:rPr lang="pt-BR" sz="1400"/>
              <a:t>: Designed to be used in conversational settings .</a:t>
            </a:r>
            <a:endParaRPr sz="1400"/>
          </a:p>
          <a:p>
            <a:pPr indent="-304800" lvl="1" marL="914400" rtl="0" algn="l">
              <a:lnSpc>
                <a:spcPct val="100000"/>
              </a:lnSpc>
              <a:spcBef>
                <a:spcPts val="0"/>
              </a:spcBef>
              <a:spcAft>
                <a:spcPts val="0"/>
              </a:spcAft>
              <a:buSzPts val="1200"/>
              <a:buChar char="-"/>
            </a:pPr>
            <a:r>
              <a:rPr lang="pt-BR" sz="1200"/>
              <a:t>Uses ReAct framework to decide which tool to use, and uses memory to remember the previous conversation interactions. Prompt is designed to make agent helpful and conversational.</a:t>
            </a:r>
            <a:endParaRPr sz="1200"/>
          </a:p>
          <a:p>
            <a:pPr indent="-317500" lvl="0" marL="457200" rtl="0" algn="l">
              <a:lnSpc>
                <a:spcPct val="100000"/>
              </a:lnSpc>
              <a:spcBef>
                <a:spcPts val="0"/>
              </a:spcBef>
              <a:spcAft>
                <a:spcPts val="0"/>
              </a:spcAft>
              <a:buSzPts val="1400"/>
              <a:buChar char="-"/>
            </a:pPr>
            <a:r>
              <a:rPr b="1" lang="pt-BR" sz="1400"/>
              <a:t>Self-ask with search </a:t>
            </a:r>
            <a:r>
              <a:rPr lang="pt-BR" sz="1400"/>
              <a:t>: Uses a single tool 'Intermediate Answer’ , that looks up factual answers to questions.</a:t>
            </a:r>
            <a:endParaRPr sz="1400"/>
          </a:p>
          <a:p>
            <a:pPr indent="-317500" lvl="0" marL="457200" rtl="0" algn="l">
              <a:lnSpc>
                <a:spcPct val="100000"/>
              </a:lnSpc>
              <a:spcBef>
                <a:spcPts val="0"/>
              </a:spcBef>
              <a:spcAft>
                <a:spcPts val="0"/>
              </a:spcAft>
              <a:buSzPts val="1400"/>
              <a:buChar char="-"/>
            </a:pPr>
            <a:r>
              <a:rPr b="1" lang="pt-BR" sz="1400"/>
              <a:t>ReAct document store </a:t>
            </a:r>
            <a:r>
              <a:rPr lang="pt-BR" sz="1400"/>
              <a:t>: Uses ReAct to interact with a docstore.</a:t>
            </a:r>
            <a:endParaRPr sz="1400"/>
          </a:p>
          <a:p>
            <a:pPr indent="-304800" lvl="1" marL="914400" rtl="0" algn="l">
              <a:lnSpc>
                <a:spcPct val="100000"/>
              </a:lnSpc>
              <a:spcBef>
                <a:spcPts val="0"/>
              </a:spcBef>
              <a:spcAft>
                <a:spcPts val="0"/>
              </a:spcAft>
              <a:buSzPts val="1200"/>
              <a:buChar char="-"/>
            </a:pPr>
            <a:r>
              <a:rPr lang="pt-BR" sz="1200"/>
              <a:t>Must provide a ‘Search’ tool (searches for a doc) and a ‘Lookup’ tool (look up a term in the found doc).</a:t>
            </a:r>
            <a:endParaRPr sz="1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0"/>
          <p:cNvPicPr preferRelativeResize="0"/>
          <p:nvPr/>
        </p:nvPicPr>
        <p:blipFill>
          <a:blip r:embed="rId3">
            <a:alphaModFix/>
          </a:blip>
          <a:stretch>
            <a:fillRect/>
          </a:stretch>
        </p:blipFill>
        <p:spPr>
          <a:xfrm>
            <a:off x="0" y="990600"/>
            <a:ext cx="4293974" cy="3156851"/>
          </a:xfrm>
          <a:prstGeom prst="rect">
            <a:avLst/>
          </a:prstGeom>
          <a:noFill/>
          <a:ln>
            <a:noFill/>
          </a:ln>
        </p:spPr>
      </p:pic>
      <p:grpSp>
        <p:nvGrpSpPr>
          <p:cNvPr id="431" name="Google Shape;431;p50"/>
          <p:cNvGrpSpPr/>
          <p:nvPr/>
        </p:nvGrpSpPr>
        <p:grpSpPr>
          <a:xfrm>
            <a:off x="4598774" y="685800"/>
            <a:ext cx="4545227" cy="4091198"/>
            <a:chOff x="4598774" y="685800"/>
            <a:chExt cx="4545227" cy="4091198"/>
          </a:xfrm>
        </p:grpSpPr>
        <p:pic>
          <p:nvPicPr>
            <p:cNvPr id="432" name="Google Shape;432;p50"/>
            <p:cNvPicPr preferRelativeResize="0"/>
            <p:nvPr/>
          </p:nvPicPr>
          <p:blipFill>
            <a:blip r:embed="rId4">
              <a:alphaModFix/>
            </a:blip>
            <a:stretch>
              <a:fillRect/>
            </a:stretch>
          </p:blipFill>
          <p:spPr>
            <a:xfrm>
              <a:off x="4598774" y="685800"/>
              <a:ext cx="4545226" cy="2241481"/>
            </a:xfrm>
            <a:prstGeom prst="rect">
              <a:avLst/>
            </a:prstGeom>
            <a:noFill/>
            <a:ln>
              <a:noFill/>
            </a:ln>
          </p:spPr>
        </p:pic>
        <p:pic>
          <p:nvPicPr>
            <p:cNvPr id="433" name="Google Shape;433;p50"/>
            <p:cNvPicPr preferRelativeResize="0"/>
            <p:nvPr/>
          </p:nvPicPr>
          <p:blipFill>
            <a:blip r:embed="rId5">
              <a:alphaModFix/>
            </a:blip>
            <a:stretch>
              <a:fillRect/>
            </a:stretch>
          </p:blipFill>
          <p:spPr>
            <a:xfrm>
              <a:off x="4598775" y="2953650"/>
              <a:ext cx="4545225" cy="1823348"/>
            </a:xfrm>
            <a:prstGeom prst="rect">
              <a:avLst/>
            </a:prstGeom>
            <a:noFill/>
            <a:ln>
              <a:noFill/>
            </a:ln>
          </p:spPr>
        </p:pic>
      </p:grpSp>
      <p:sp>
        <p:nvSpPr>
          <p:cNvPr id="434" name="Google Shape;434;p50"/>
          <p:cNvSpPr txBox="1"/>
          <p:nvPr/>
        </p:nvSpPr>
        <p:spPr>
          <a:xfrm>
            <a:off x="616850" y="528900"/>
            <a:ext cx="522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rPr>
              <a:t>Agents + ReAct</a:t>
            </a:r>
            <a:endParaRPr sz="1800">
              <a:solidFill>
                <a:schemeClr val="dk2"/>
              </a:solidFill>
            </a:endParaRPr>
          </a:p>
        </p:txBody>
      </p:sp>
      <p:sp>
        <p:nvSpPr>
          <p:cNvPr id="435" name="Google Shape;435;p50"/>
          <p:cNvSpPr txBox="1"/>
          <p:nvPr/>
        </p:nvSpPr>
        <p:spPr>
          <a:xfrm>
            <a:off x="1850575" y="680350"/>
            <a:ext cx="522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436" name="Google Shape;436;p50"/>
          <p:cNvSpPr txBox="1"/>
          <p:nvPr/>
        </p:nvSpPr>
        <p:spPr>
          <a:xfrm>
            <a:off x="5241475" y="224100"/>
            <a:ext cx="522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rPr>
              <a:t>Agents + ReAct + PAL</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Key Takeaway</a:t>
            </a:r>
            <a:endParaRPr/>
          </a:p>
        </p:txBody>
      </p:sp>
      <p:sp>
        <p:nvSpPr>
          <p:cNvPr id="442" name="Google Shape;44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20000"/>
          </a:bodyPr>
          <a:lstStyle/>
          <a:p>
            <a:pPr indent="-317500" lvl="0" marL="457200" rtl="0" algn="l">
              <a:spcBef>
                <a:spcPts val="0"/>
              </a:spcBef>
              <a:spcAft>
                <a:spcPts val="0"/>
              </a:spcAft>
              <a:buSzPct val="100000"/>
              <a:buChar char="-"/>
            </a:pPr>
            <a:r>
              <a:rPr lang="pt-BR" sz="2000"/>
              <a:t>LangChain provides modular components for working with LLMs</a:t>
            </a:r>
            <a:endParaRPr sz="2000"/>
          </a:p>
          <a:p>
            <a:pPr indent="-317500" lvl="1" marL="914400" rtl="0" algn="l">
              <a:spcBef>
                <a:spcPts val="0"/>
              </a:spcBef>
              <a:spcAft>
                <a:spcPts val="0"/>
              </a:spcAft>
              <a:buSzPct val="100000"/>
              <a:buChar char="-"/>
            </a:pPr>
            <a:r>
              <a:rPr lang="pt-BR" sz="2000"/>
              <a:t>Prompt templates and memory for storing interactions</a:t>
            </a:r>
            <a:endParaRPr sz="2000"/>
          </a:p>
          <a:p>
            <a:pPr indent="-317500" lvl="1" marL="914400" rtl="0" algn="l">
              <a:spcBef>
                <a:spcPts val="0"/>
              </a:spcBef>
              <a:spcAft>
                <a:spcPts val="0"/>
              </a:spcAft>
              <a:buSzPct val="100000"/>
              <a:buChar char="-"/>
            </a:pPr>
            <a:r>
              <a:rPr lang="pt-BR" sz="2000"/>
              <a:t>Pre-built tools for working with datasets and APIs</a:t>
            </a:r>
            <a:endParaRPr sz="2000"/>
          </a:p>
          <a:p>
            <a:pPr indent="-317500" lvl="1" marL="914400" rtl="0" algn="l">
              <a:spcBef>
                <a:spcPts val="0"/>
              </a:spcBef>
              <a:spcAft>
                <a:spcPts val="0"/>
              </a:spcAft>
              <a:buSzPct val="100000"/>
              <a:buChar char="-"/>
            </a:pPr>
            <a:r>
              <a:rPr lang="pt-BR" sz="2000"/>
              <a:t>Connecting a selection of the individual components together results in a chain.</a:t>
            </a:r>
            <a:endParaRPr sz="2000"/>
          </a:p>
          <a:p>
            <a:pPr indent="-317500" lvl="1" marL="914400" rtl="0" algn="l">
              <a:spcBef>
                <a:spcPts val="0"/>
              </a:spcBef>
              <a:spcAft>
                <a:spcPts val="0"/>
              </a:spcAft>
              <a:buSzPct val="100000"/>
              <a:buChar char="-"/>
            </a:pPr>
            <a:r>
              <a:rPr lang="pt-BR" sz="2000"/>
              <a:t>Predefined chains optimized for different use cases</a:t>
            </a:r>
            <a:endParaRPr sz="2000"/>
          </a:p>
          <a:p>
            <a:pPr indent="0" lvl="0" marL="914400" rtl="0" algn="l">
              <a:spcBef>
                <a:spcPts val="1200"/>
              </a:spcBef>
              <a:spcAft>
                <a:spcPts val="0"/>
              </a:spcAft>
              <a:buNone/>
            </a:pPr>
            <a:r>
              <a:t/>
            </a:r>
            <a:endParaRPr sz="2000"/>
          </a:p>
          <a:p>
            <a:pPr indent="-317500" lvl="0" marL="457200" rtl="0" algn="l">
              <a:spcBef>
                <a:spcPts val="1200"/>
              </a:spcBef>
              <a:spcAft>
                <a:spcPts val="0"/>
              </a:spcAft>
              <a:buSzPct val="100000"/>
              <a:buChar char="-"/>
            </a:pPr>
            <a:r>
              <a:rPr lang="pt-BR" sz="2000"/>
              <a:t>Sometimes your application workflow could take multiple paths depending on the information the user provides. In this case, you can't use a predetermined chain, but instead we'll need the flexibility to decide which actions to take as the user moves through the workflow (AGENTS).</a:t>
            </a:r>
            <a:endParaRPr sz="2000"/>
          </a:p>
          <a:p>
            <a:pPr indent="-317500" lvl="1" marL="914400" rtl="0" algn="l">
              <a:spcBef>
                <a:spcPts val="0"/>
              </a:spcBef>
              <a:spcAft>
                <a:spcPts val="0"/>
              </a:spcAft>
              <a:buSzPct val="100000"/>
              <a:buChar char="-"/>
            </a:pPr>
            <a:r>
              <a:rPr lang="pt-BR" sz="2000"/>
              <a:t>Agents for PAL, ReAct, and other functionalities</a:t>
            </a:r>
            <a:endParaRPr sz="2000"/>
          </a:p>
          <a:p>
            <a:pPr indent="-317500" lvl="2" marL="1371600" rtl="0" algn="l">
              <a:spcBef>
                <a:spcPts val="0"/>
              </a:spcBef>
              <a:spcAft>
                <a:spcPts val="0"/>
              </a:spcAft>
              <a:buSzPct val="100000"/>
              <a:buChar char="-"/>
            </a:pPr>
            <a:r>
              <a:rPr lang="pt-BR" sz="2000"/>
              <a:t>You can use it to interpret the input from the user and determine which tool or tools to use to complete the task. LangChain currently includes agents for both PAL and ReAct, among others. Agents can be incorporated into chains to take an action or plan and execute a series of actions.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 name="Google Shape;75;p16"/>
          <p:cNvPicPr preferRelativeResize="0"/>
          <p:nvPr/>
        </p:nvPicPr>
        <p:blipFill>
          <a:blip r:embed="rId3">
            <a:alphaModFix/>
          </a:blip>
          <a:stretch>
            <a:fillRect/>
          </a:stretch>
        </p:blipFill>
        <p:spPr>
          <a:xfrm>
            <a:off x="0" y="0"/>
            <a:ext cx="3859496" cy="2571750"/>
          </a:xfrm>
          <a:prstGeom prst="rect">
            <a:avLst/>
          </a:prstGeom>
          <a:noFill/>
          <a:ln>
            <a:noFill/>
          </a:ln>
        </p:spPr>
      </p:pic>
      <p:pic>
        <p:nvPicPr>
          <p:cNvPr id="76" name="Google Shape;76;p16"/>
          <p:cNvPicPr preferRelativeResize="0"/>
          <p:nvPr/>
        </p:nvPicPr>
        <p:blipFill>
          <a:blip r:embed="rId4">
            <a:alphaModFix/>
          </a:blip>
          <a:stretch>
            <a:fillRect/>
          </a:stretch>
        </p:blipFill>
        <p:spPr>
          <a:xfrm>
            <a:off x="3895800" y="662200"/>
            <a:ext cx="5113024" cy="2118175"/>
          </a:xfrm>
          <a:prstGeom prst="rect">
            <a:avLst/>
          </a:prstGeom>
          <a:noFill/>
          <a:ln>
            <a:noFill/>
          </a:ln>
        </p:spPr>
      </p:pic>
      <p:pic>
        <p:nvPicPr>
          <p:cNvPr id="77" name="Google Shape;77;p16"/>
          <p:cNvPicPr preferRelativeResize="0"/>
          <p:nvPr/>
        </p:nvPicPr>
        <p:blipFill>
          <a:blip r:embed="rId5">
            <a:alphaModFix/>
          </a:blip>
          <a:stretch>
            <a:fillRect/>
          </a:stretch>
        </p:blipFill>
        <p:spPr>
          <a:xfrm>
            <a:off x="2667000" y="3348423"/>
            <a:ext cx="6092375" cy="1795075"/>
          </a:xfrm>
          <a:prstGeom prst="rect">
            <a:avLst/>
          </a:prstGeom>
          <a:noFill/>
          <a:ln>
            <a:noFill/>
          </a:ln>
        </p:spPr>
      </p:pic>
      <p:cxnSp>
        <p:nvCxnSpPr>
          <p:cNvPr id="78" name="Google Shape;78;p16"/>
          <p:cNvCxnSpPr>
            <a:stCxn id="76" idx="2"/>
          </p:cNvCxnSpPr>
          <p:nvPr/>
        </p:nvCxnSpPr>
        <p:spPr>
          <a:xfrm flipH="1">
            <a:off x="5878412" y="2780375"/>
            <a:ext cx="573900" cy="666900"/>
          </a:xfrm>
          <a:prstGeom prst="straightConnector1">
            <a:avLst/>
          </a:prstGeom>
          <a:noFill/>
          <a:ln cap="flat" cmpd="sng" w="9525">
            <a:solidFill>
              <a:schemeClr val="dk2"/>
            </a:solidFill>
            <a:prstDash val="solid"/>
            <a:round/>
            <a:headEnd len="med" w="med" type="none"/>
            <a:tailEnd len="med" w="med" type="triangle"/>
          </a:ln>
        </p:spPr>
      </p:cxnSp>
      <p:sp>
        <p:nvSpPr>
          <p:cNvPr id="79" name="Google Shape;79;p16"/>
          <p:cNvSpPr/>
          <p:nvPr/>
        </p:nvSpPr>
        <p:spPr>
          <a:xfrm>
            <a:off x="535300" y="1039100"/>
            <a:ext cx="4463350" cy="1735900"/>
          </a:xfrm>
          <a:custGeom>
            <a:rect b="b" l="l" r="r" t="t"/>
            <a:pathLst>
              <a:path extrusionOk="0" h="69436" w="178534">
                <a:moveTo>
                  <a:pt x="0" y="0"/>
                </a:moveTo>
                <a:cubicBezTo>
                  <a:pt x="0" y="4054"/>
                  <a:pt x="7281" y="4408"/>
                  <a:pt x="11335" y="4408"/>
                </a:cubicBezTo>
                <a:cubicBezTo>
                  <a:pt x="20784" y="4408"/>
                  <a:pt x="30298" y="3866"/>
                  <a:pt x="39674" y="5038"/>
                </a:cubicBezTo>
                <a:cubicBezTo>
                  <a:pt x="68962" y="8700"/>
                  <a:pt x="99271" y="2423"/>
                  <a:pt x="128154" y="8501"/>
                </a:cubicBezTo>
                <a:cubicBezTo>
                  <a:pt x="130948" y="9089"/>
                  <a:pt x="130053" y="13901"/>
                  <a:pt x="130673" y="16688"/>
                </a:cubicBezTo>
                <a:cubicBezTo>
                  <a:pt x="133505" y="29426"/>
                  <a:pt x="124253" y="43186"/>
                  <a:pt x="127839" y="55733"/>
                </a:cubicBezTo>
                <a:cubicBezTo>
                  <a:pt x="129065" y="60021"/>
                  <a:pt x="135574" y="60305"/>
                  <a:pt x="139805" y="61715"/>
                </a:cubicBezTo>
                <a:cubicBezTo>
                  <a:pt x="147711" y="64350"/>
                  <a:pt x="155721" y="71244"/>
                  <a:pt x="163735" y="68957"/>
                </a:cubicBezTo>
                <a:cubicBezTo>
                  <a:pt x="169531" y="67303"/>
                  <a:pt x="175192" y="63583"/>
                  <a:pt x="178534" y="58567"/>
                </a:cubicBezTo>
              </a:path>
            </a:pathLst>
          </a:custGeom>
          <a:noFill/>
          <a:ln cap="flat" cmpd="sng" w="9525">
            <a:solidFill>
              <a:srgbClr val="0000FF"/>
            </a:solidFill>
            <a:prstDash val="solid"/>
            <a:round/>
            <a:headEnd len="med" w="med" type="none"/>
            <a:tailEnd len="med" w="med" type="none"/>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Langchain as Orchestrator of modularized functionalities of the LLM-powered system</a:t>
            </a:r>
            <a:endParaRPr/>
          </a:p>
        </p:txBody>
      </p:sp>
      <p:pic>
        <p:nvPicPr>
          <p:cNvPr id="448" name="Google Shape;448;p52"/>
          <p:cNvPicPr preferRelativeResize="0"/>
          <p:nvPr/>
        </p:nvPicPr>
        <p:blipFill>
          <a:blip r:embed="rId3">
            <a:alphaModFix/>
          </a:blip>
          <a:stretch>
            <a:fillRect/>
          </a:stretch>
        </p:blipFill>
        <p:spPr>
          <a:xfrm>
            <a:off x="841825" y="1511106"/>
            <a:ext cx="7293743" cy="3632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4" name="Google Shape;454;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5" name="Google Shape;455;p53"/>
          <p:cNvPicPr preferRelativeResize="0"/>
          <p:nvPr/>
        </p:nvPicPr>
        <p:blipFill>
          <a:blip r:embed="rId3">
            <a:alphaModFix/>
          </a:blip>
          <a:stretch>
            <a:fillRect/>
          </a:stretch>
        </p:blipFill>
        <p:spPr>
          <a:xfrm>
            <a:off x="390638" y="553375"/>
            <a:ext cx="8362725" cy="4209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Prompts</a:t>
            </a:r>
            <a:endParaRPr/>
          </a:p>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BR" sz="1600">
                <a:highlight>
                  <a:srgbClr val="FFFF00"/>
                </a:highlight>
              </a:rPr>
              <a:t>Output Parsers</a:t>
            </a:r>
            <a:r>
              <a:rPr lang="pt-BR" sz="1600"/>
              <a:t> : Parse the model output (response) into the desired structured object to work with the data pipeline downstream.</a:t>
            </a:r>
            <a:endParaRPr sz="1600"/>
          </a:p>
          <a:p>
            <a:pPr indent="-330200" lvl="0" marL="457200" rtl="0" algn="l">
              <a:spcBef>
                <a:spcPts val="1200"/>
              </a:spcBef>
              <a:spcAft>
                <a:spcPts val="0"/>
              </a:spcAft>
              <a:buSzPts val="1600"/>
              <a:buChar char="-"/>
            </a:pPr>
            <a:r>
              <a:rPr lang="pt-BR" sz="1600"/>
              <a:t>Types : </a:t>
            </a:r>
            <a:endParaRPr sz="1600"/>
          </a:p>
          <a:p>
            <a:pPr indent="-330200" lvl="1" marL="914400" rtl="0" algn="l">
              <a:spcBef>
                <a:spcPts val="0"/>
              </a:spcBef>
              <a:spcAft>
                <a:spcPts val="0"/>
              </a:spcAft>
              <a:buSzPts val="1600"/>
              <a:buChar char="-"/>
            </a:pPr>
            <a:r>
              <a:rPr lang="pt-BR" sz="1600"/>
              <a:t>List, Datetime , Enum , DataFrame , JSON, XML , etc.]</a:t>
            </a:r>
            <a:endParaRPr sz="1600"/>
          </a:p>
          <a:p>
            <a:pPr indent="-317500" lvl="1" marL="914400" rtl="0" algn="l">
              <a:spcBef>
                <a:spcPts val="0"/>
              </a:spcBef>
              <a:spcAft>
                <a:spcPts val="0"/>
              </a:spcAft>
              <a:buSzPts val="1400"/>
              <a:buChar char="-"/>
            </a:pPr>
            <a:r>
              <a:rPr lang="pt-BR" u="sng">
                <a:solidFill>
                  <a:schemeClr val="hlink"/>
                </a:solidFill>
                <a:hlinkClick r:id="rId3"/>
              </a:rPr>
              <a:t>https://python.langchain.com/docs/modules/model_io/output_parsers/</a:t>
            </a:r>
            <a:endParaRPr/>
          </a:p>
          <a:p>
            <a:pPr indent="-317500" lvl="1" marL="914400" rtl="0" algn="l">
              <a:spcBef>
                <a:spcPts val="0"/>
              </a:spcBef>
              <a:spcAft>
                <a:spcPts val="0"/>
              </a:spcAft>
              <a:buSzPts val="1400"/>
              <a:buChar char="-"/>
            </a:pPr>
            <a:r>
              <a:rPr lang="pt-BR"/>
              <a:t>Model outputs responses are strings, so it needs conversion for other uses - output parsers take care of this too</a:t>
            </a:r>
            <a:endParaRPr/>
          </a:p>
          <a:p>
            <a:pPr indent="0" lvl="0" marL="0" rtl="0" algn="l">
              <a:spcBef>
                <a:spcPts val="1200"/>
              </a:spcBef>
              <a:spcAft>
                <a:spcPts val="1200"/>
              </a:spcAft>
              <a:buNone/>
            </a:pPr>
            <a:r>
              <a:t/>
            </a:r>
            <a:endParaRPr sz="1600"/>
          </a:p>
        </p:txBody>
      </p:sp>
      <p:pic>
        <p:nvPicPr>
          <p:cNvPr id="86" name="Google Shape;86;p17"/>
          <p:cNvPicPr preferRelativeResize="0"/>
          <p:nvPr/>
        </p:nvPicPr>
        <p:blipFill>
          <a:blip r:embed="rId4">
            <a:alphaModFix/>
          </a:blip>
          <a:stretch>
            <a:fillRect/>
          </a:stretch>
        </p:blipFill>
        <p:spPr>
          <a:xfrm>
            <a:off x="2785325" y="3192750"/>
            <a:ext cx="5219949" cy="1950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8"/>
          <p:cNvPicPr preferRelativeResize="0"/>
          <p:nvPr/>
        </p:nvPicPr>
        <p:blipFill>
          <a:blip r:embed="rId3">
            <a:alphaModFix/>
          </a:blip>
          <a:stretch>
            <a:fillRect/>
          </a:stretch>
        </p:blipFill>
        <p:spPr>
          <a:xfrm>
            <a:off x="45350" y="36300"/>
            <a:ext cx="2050150" cy="918350"/>
          </a:xfrm>
          <a:prstGeom prst="rect">
            <a:avLst/>
          </a:prstGeom>
          <a:noFill/>
          <a:ln>
            <a:noFill/>
          </a:ln>
        </p:spPr>
      </p:pic>
      <p:pic>
        <p:nvPicPr>
          <p:cNvPr id="94" name="Google Shape;94;p18"/>
          <p:cNvPicPr preferRelativeResize="0"/>
          <p:nvPr/>
        </p:nvPicPr>
        <p:blipFill>
          <a:blip r:embed="rId4">
            <a:alphaModFix/>
          </a:blip>
          <a:stretch>
            <a:fillRect/>
          </a:stretch>
        </p:blipFill>
        <p:spPr>
          <a:xfrm>
            <a:off x="2" y="941525"/>
            <a:ext cx="3724799" cy="3320625"/>
          </a:xfrm>
          <a:prstGeom prst="rect">
            <a:avLst/>
          </a:prstGeom>
          <a:noFill/>
          <a:ln>
            <a:noFill/>
          </a:ln>
        </p:spPr>
      </p:pic>
      <p:pic>
        <p:nvPicPr>
          <p:cNvPr id="95" name="Google Shape;95;p18"/>
          <p:cNvPicPr preferRelativeResize="0"/>
          <p:nvPr/>
        </p:nvPicPr>
        <p:blipFill>
          <a:blip r:embed="rId5">
            <a:alphaModFix/>
          </a:blip>
          <a:stretch>
            <a:fillRect/>
          </a:stretch>
        </p:blipFill>
        <p:spPr>
          <a:xfrm>
            <a:off x="-30850" y="4251375"/>
            <a:ext cx="3755650" cy="726541"/>
          </a:xfrm>
          <a:prstGeom prst="rect">
            <a:avLst/>
          </a:prstGeom>
          <a:noFill/>
          <a:ln>
            <a:noFill/>
          </a:ln>
        </p:spPr>
      </p:pic>
      <p:pic>
        <p:nvPicPr>
          <p:cNvPr id="96" name="Google Shape;96;p18"/>
          <p:cNvPicPr preferRelativeResize="0"/>
          <p:nvPr/>
        </p:nvPicPr>
        <p:blipFill>
          <a:blip r:embed="rId6">
            <a:alphaModFix/>
          </a:blip>
          <a:stretch>
            <a:fillRect/>
          </a:stretch>
        </p:blipFill>
        <p:spPr>
          <a:xfrm>
            <a:off x="4455275" y="0"/>
            <a:ext cx="4377025" cy="3005225"/>
          </a:xfrm>
          <a:prstGeom prst="rect">
            <a:avLst/>
          </a:prstGeom>
          <a:noFill/>
          <a:ln>
            <a:noFill/>
          </a:ln>
        </p:spPr>
      </p:pic>
      <p:pic>
        <p:nvPicPr>
          <p:cNvPr id="97" name="Google Shape;97;p18"/>
          <p:cNvPicPr preferRelativeResize="0"/>
          <p:nvPr/>
        </p:nvPicPr>
        <p:blipFill>
          <a:blip r:embed="rId7">
            <a:alphaModFix/>
          </a:blip>
          <a:stretch>
            <a:fillRect/>
          </a:stretch>
        </p:blipFill>
        <p:spPr>
          <a:xfrm>
            <a:off x="5064625" y="3005225"/>
            <a:ext cx="1581025" cy="340775"/>
          </a:xfrm>
          <a:prstGeom prst="rect">
            <a:avLst/>
          </a:prstGeom>
          <a:noFill/>
          <a:ln>
            <a:noFill/>
          </a:ln>
        </p:spPr>
      </p:pic>
      <p:pic>
        <p:nvPicPr>
          <p:cNvPr id="98" name="Google Shape;98;p18"/>
          <p:cNvPicPr preferRelativeResize="0"/>
          <p:nvPr/>
        </p:nvPicPr>
        <p:blipFill>
          <a:blip r:embed="rId8">
            <a:alphaModFix/>
          </a:blip>
          <a:stretch>
            <a:fillRect/>
          </a:stretch>
        </p:blipFill>
        <p:spPr>
          <a:xfrm>
            <a:off x="4804163" y="3346000"/>
            <a:ext cx="3679249" cy="1677700"/>
          </a:xfrm>
          <a:prstGeom prst="rect">
            <a:avLst/>
          </a:prstGeom>
          <a:noFill/>
          <a:ln>
            <a:noFill/>
          </a:ln>
        </p:spPr>
      </p:pic>
      <p:sp>
        <p:nvSpPr>
          <p:cNvPr id="99" name="Google Shape;99;p18"/>
          <p:cNvSpPr/>
          <p:nvPr/>
        </p:nvSpPr>
        <p:spPr>
          <a:xfrm>
            <a:off x="5502723" y="2831275"/>
            <a:ext cx="1203800" cy="438475"/>
          </a:xfrm>
          <a:custGeom>
            <a:rect b="b" l="l" r="r" t="t"/>
            <a:pathLst>
              <a:path extrusionOk="0" h="17539" w="48152">
                <a:moveTo>
                  <a:pt x="417" y="0"/>
                </a:moveTo>
                <a:cubicBezTo>
                  <a:pt x="417" y="1258"/>
                  <a:pt x="-473" y="2885"/>
                  <a:pt x="417" y="3775"/>
                </a:cubicBezTo>
                <a:cubicBezTo>
                  <a:pt x="1826" y="5184"/>
                  <a:pt x="4544" y="3034"/>
                  <a:pt x="6394" y="3775"/>
                </a:cubicBezTo>
                <a:cubicBezTo>
                  <a:pt x="16428" y="7794"/>
                  <a:pt x="28071" y="3692"/>
                  <a:pt x="38796" y="5034"/>
                </a:cubicBezTo>
                <a:cubicBezTo>
                  <a:pt x="41192" y="5334"/>
                  <a:pt x="44326" y="3640"/>
                  <a:pt x="46032" y="5348"/>
                </a:cubicBezTo>
                <a:cubicBezTo>
                  <a:pt x="48556" y="7874"/>
                  <a:pt x="48805" y="13187"/>
                  <a:pt x="46661" y="16044"/>
                </a:cubicBezTo>
                <a:cubicBezTo>
                  <a:pt x="44394" y="19065"/>
                  <a:pt x="39112" y="16359"/>
                  <a:pt x="35336" y="16359"/>
                </a:cubicBezTo>
              </a:path>
            </a:pathLst>
          </a:custGeom>
          <a:noFill/>
          <a:ln cap="flat" cmpd="sng" w="9525">
            <a:solidFill>
              <a:schemeClr val="dk2"/>
            </a:solidFill>
            <a:prstDash val="solid"/>
            <a:round/>
            <a:headEnd len="med" w="med" type="none"/>
            <a:tailEnd len="med" w="med" type="none"/>
          </a:ln>
        </p:spPr>
      </p:sp>
      <p:sp>
        <p:nvSpPr>
          <p:cNvPr id="100" name="Google Shape;100;p18"/>
          <p:cNvSpPr/>
          <p:nvPr/>
        </p:nvSpPr>
        <p:spPr>
          <a:xfrm>
            <a:off x="813100" y="3531225"/>
            <a:ext cx="4692825" cy="952500"/>
          </a:xfrm>
          <a:custGeom>
            <a:rect b="b" l="l" r="r" t="t"/>
            <a:pathLst>
              <a:path extrusionOk="0" h="38100" w="187713">
                <a:moveTo>
                  <a:pt x="0" y="38100"/>
                </a:moveTo>
                <a:cubicBezTo>
                  <a:pt x="5540" y="33669"/>
                  <a:pt x="14147" y="36772"/>
                  <a:pt x="21241" y="36772"/>
                </a:cubicBezTo>
                <a:cubicBezTo>
                  <a:pt x="37216" y="36772"/>
                  <a:pt x="53237" y="37601"/>
                  <a:pt x="69165" y="36374"/>
                </a:cubicBezTo>
                <a:cubicBezTo>
                  <a:pt x="94531" y="34419"/>
                  <a:pt x="122171" y="36627"/>
                  <a:pt x="144568" y="24559"/>
                </a:cubicBezTo>
                <a:cubicBezTo>
                  <a:pt x="153273" y="19869"/>
                  <a:pt x="156432" y="7739"/>
                  <a:pt x="165277" y="3319"/>
                </a:cubicBezTo>
                <a:cubicBezTo>
                  <a:pt x="172040" y="-60"/>
                  <a:pt x="181809" y="4722"/>
                  <a:pt x="187713" y="0"/>
                </a:cubicBezTo>
              </a:path>
            </a:pathLst>
          </a:custGeom>
          <a:noFill/>
          <a:ln cap="flat" cmpd="sng" w="9525">
            <a:solidFill>
              <a:srgbClr val="0000FF"/>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53400" y="145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Chat Model</a:t>
            </a:r>
            <a:endParaRPr/>
          </a:p>
          <a:p>
            <a:pPr indent="0" lvl="0" marL="0" rtl="0" algn="l">
              <a:spcBef>
                <a:spcPts val="0"/>
              </a:spcBef>
              <a:spcAft>
                <a:spcPts val="0"/>
              </a:spcAft>
              <a:buNone/>
            </a:pPr>
            <a:r>
              <a:t/>
            </a:r>
            <a:endParaRPr/>
          </a:p>
        </p:txBody>
      </p:sp>
      <p:sp>
        <p:nvSpPr>
          <p:cNvPr id="106" name="Google Shape;106;p19"/>
          <p:cNvSpPr txBox="1"/>
          <p:nvPr>
            <p:ph idx="1" type="body"/>
          </p:nvPr>
        </p:nvSpPr>
        <p:spPr>
          <a:xfrm>
            <a:off x="0" y="718575"/>
            <a:ext cx="8520600" cy="38865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pt-BR" sz="2314"/>
              <a:t>  </a:t>
            </a:r>
            <a:r>
              <a:rPr b="1" lang="pt-BR" sz="2314">
                <a:highlight>
                  <a:srgbClr val="FFFF00"/>
                </a:highlight>
              </a:rPr>
              <a:t>Memory</a:t>
            </a:r>
            <a:r>
              <a:rPr lang="pt-BR" sz="2314">
                <a:highlight>
                  <a:srgbClr val="FFFF00"/>
                </a:highlight>
              </a:rPr>
              <a:t> </a:t>
            </a:r>
            <a:r>
              <a:rPr lang="pt-BR" sz="2314"/>
              <a:t>: Solves the limitation of LLMs being stateless (they dont store previous interactions), then it can be used as a chatbot.</a:t>
            </a:r>
            <a:endParaRPr sz="2314"/>
          </a:p>
          <a:p>
            <a:pPr indent="-297769" lvl="0" marL="457200" rtl="0" algn="l">
              <a:spcBef>
                <a:spcPts val="1200"/>
              </a:spcBef>
              <a:spcAft>
                <a:spcPts val="0"/>
              </a:spcAft>
              <a:buSzPct val="100000"/>
              <a:buChar char="-"/>
            </a:pPr>
            <a:r>
              <a:rPr lang="pt-BR" sz="1742"/>
              <a:t>Set  parameter verbose = True if needs to follow the complete Conversation Chain.</a:t>
            </a:r>
            <a:endParaRPr sz="1742"/>
          </a:p>
          <a:p>
            <a:pPr indent="-281894" lvl="1" marL="914400" rtl="0" algn="l">
              <a:spcBef>
                <a:spcPts val="0"/>
              </a:spcBef>
              <a:spcAft>
                <a:spcPts val="0"/>
              </a:spcAft>
              <a:buSzPct val="100000"/>
              <a:buChar char="-"/>
            </a:pPr>
            <a:r>
              <a:rPr lang="pt-BR" sz="1342"/>
              <a:t>Usually for debugging!</a:t>
            </a:r>
            <a:endParaRPr sz="1342"/>
          </a:p>
          <a:p>
            <a:pPr indent="-289832" lvl="0" marL="457200" rtl="0" algn="l">
              <a:spcBef>
                <a:spcPts val="0"/>
              </a:spcBef>
              <a:spcAft>
                <a:spcPts val="0"/>
              </a:spcAft>
              <a:buSzPct val="100000"/>
              <a:buChar char="-"/>
            </a:pPr>
            <a:r>
              <a:rPr lang="pt-BR" sz="1542"/>
              <a:t>Memory Types :</a:t>
            </a:r>
            <a:endParaRPr sz="1542"/>
          </a:p>
          <a:p>
            <a:pPr indent="0" lvl="0" marL="457200" rtl="0" algn="l">
              <a:lnSpc>
                <a:spcPct val="100000"/>
              </a:lnSpc>
              <a:spcBef>
                <a:spcPts val="1200"/>
              </a:spcBef>
              <a:spcAft>
                <a:spcPts val="0"/>
              </a:spcAft>
              <a:buNone/>
            </a:pPr>
            <a:r>
              <a:rPr b="1" lang="pt-BR" sz="1342"/>
              <a:t>&gt; </a:t>
            </a:r>
            <a:r>
              <a:rPr b="1" lang="pt-BR" sz="1342">
                <a:solidFill>
                  <a:schemeClr val="dk1"/>
                </a:solidFill>
              </a:rPr>
              <a:t>ConversationBufferMemory</a:t>
            </a:r>
            <a:r>
              <a:rPr lang="pt-BR" sz="1342"/>
              <a:t>: Allows to store messages and then extracts it in a variable. Stores the whole conversation.</a:t>
            </a:r>
            <a:endParaRPr sz="1342"/>
          </a:p>
          <a:p>
            <a:pPr indent="0" lvl="0" marL="457200" rtl="0" algn="l">
              <a:lnSpc>
                <a:spcPct val="100000"/>
              </a:lnSpc>
              <a:spcBef>
                <a:spcPts val="1200"/>
              </a:spcBef>
              <a:spcAft>
                <a:spcPts val="0"/>
              </a:spcAft>
              <a:buNone/>
            </a:pPr>
            <a:r>
              <a:rPr b="1" lang="pt-BR" sz="1342"/>
              <a:t>&gt; </a:t>
            </a:r>
            <a:r>
              <a:rPr b="1" lang="pt-BR" sz="1342">
                <a:solidFill>
                  <a:srgbClr val="1C1E21"/>
                </a:solidFill>
              </a:rPr>
              <a:t>ConversationWindowsBufferMemory</a:t>
            </a:r>
            <a:r>
              <a:rPr lang="pt-BR" sz="1342"/>
              <a:t>: Stores only a predefined </a:t>
            </a:r>
            <a:r>
              <a:rPr b="1" lang="pt-BR" sz="1342"/>
              <a:t>window</a:t>
            </a:r>
            <a:r>
              <a:rPr lang="pt-BR" sz="1342"/>
              <a:t>. If parameter K = 3 , will store the last  3 interactions only. This is one strategy to </a:t>
            </a:r>
            <a:r>
              <a:rPr b="1" lang="pt-BR" sz="1342"/>
              <a:t>avoid hitting the memory limit</a:t>
            </a:r>
            <a:r>
              <a:rPr lang="pt-BR" sz="1342"/>
              <a:t> of your system.</a:t>
            </a:r>
            <a:endParaRPr sz="1342"/>
          </a:p>
          <a:p>
            <a:pPr indent="0" lvl="0" marL="457200" rtl="0" algn="l">
              <a:lnSpc>
                <a:spcPct val="100000"/>
              </a:lnSpc>
              <a:spcBef>
                <a:spcPts val="1200"/>
              </a:spcBef>
              <a:spcAft>
                <a:spcPts val="0"/>
              </a:spcAft>
              <a:buNone/>
            </a:pPr>
            <a:r>
              <a:rPr b="1" lang="pt-BR" sz="1342"/>
              <a:t>&gt; </a:t>
            </a:r>
            <a:r>
              <a:rPr b="1" lang="pt-BR" sz="1342">
                <a:solidFill>
                  <a:srgbClr val="1C1E21"/>
                </a:solidFill>
              </a:rPr>
              <a:t>ConversationTokenBufferMemory </a:t>
            </a:r>
            <a:r>
              <a:rPr lang="pt-BR" sz="1342"/>
              <a:t>: Stores only a predefined </a:t>
            </a:r>
            <a:r>
              <a:rPr b="1" lang="pt-BR" sz="1342"/>
              <a:t>token quantity </a:t>
            </a:r>
            <a:r>
              <a:rPr lang="pt-BR" sz="1342"/>
              <a:t>(param </a:t>
            </a:r>
            <a:r>
              <a:rPr b="1" lang="pt-BR" sz="1342"/>
              <a:t>max_token_limit</a:t>
            </a:r>
            <a:r>
              <a:rPr lang="pt-BR" sz="1342"/>
              <a:t>). </a:t>
            </a:r>
            <a:r>
              <a:rPr lang="pt-BR" sz="1342">
                <a:solidFill>
                  <a:schemeClr val="accent2"/>
                </a:solidFill>
                <a:highlight>
                  <a:srgbClr val="FFFFFF"/>
                </a:highlight>
                <a:latin typeface="Roboto"/>
                <a:ea typeface="Roboto"/>
                <a:cs typeface="Roboto"/>
                <a:sym typeface="Roboto"/>
              </a:rPr>
              <a:t>This is a good strategy to </a:t>
            </a:r>
            <a:r>
              <a:rPr b="1" lang="pt-BR" sz="1342">
                <a:solidFill>
                  <a:schemeClr val="accent2"/>
                </a:solidFill>
                <a:highlight>
                  <a:srgbClr val="FFFFFF"/>
                </a:highlight>
                <a:latin typeface="Roboto"/>
                <a:ea typeface="Roboto"/>
                <a:cs typeface="Roboto"/>
                <a:sym typeface="Roboto"/>
              </a:rPr>
              <a:t>deal with pricing </a:t>
            </a:r>
            <a:r>
              <a:rPr lang="pt-BR" sz="1342">
                <a:solidFill>
                  <a:schemeClr val="accent2"/>
                </a:solidFill>
                <a:highlight>
                  <a:srgbClr val="FFFFFF"/>
                </a:highlight>
                <a:latin typeface="Roboto"/>
                <a:ea typeface="Roboto"/>
                <a:cs typeface="Roboto"/>
                <a:sym typeface="Roboto"/>
              </a:rPr>
              <a:t>of the API calls (it is per token)</a:t>
            </a:r>
            <a:endParaRPr sz="1342">
              <a:solidFill>
                <a:schemeClr val="accent2"/>
              </a:solidFill>
              <a:highlight>
                <a:srgbClr val="FFFFFF"/>
              </a:highlight>
              <a:latin typeface="Roboto"/>
              <a:ea typeface="Roboto"/>
              <a:cs typeface="Roboto"/>
              <a:sym typeface="Roboto"/>
            </a:endParaRPr>
          </a:p>
          <a:p>
            <a:pPr indent="0" lvl="0" marL="457200" rtl="0" algn="l">
              <a:lnSpc>
                <a:spcPct val="100000"/>
              </a:lnSpc>
              <a:spcBef>
                <a:spcPts val="1200"/>
              </a:spcBef>
              <a:spcAft>
                <a:spcPts val="0"/>
              </a:spcAft>
              <a:buNone/>
            </a:pPr>
            <a:r>
              <a:rPr b="1" lang="pt-BR" sz="1342"/>
              <a:t>&gt; </a:t>
            </a:r>
            <a:r>
              <a:rPr b="1" lang="pt-BR" sz="1342">
                <a:solidFill>
                  <a:srgbClr val="1C1E21"/>
                </a:solidFill>
              </a:rPr>
              <a:t>ConversationSummaryMemory </a:t>
            </a:r>
            <a:r>
              <a:rPr lang="pt-BR" sz="1342"/>
              <a:t>: Stores the </a:t>
            </a:r>
            <a:r>
              <a:rPr b="1" lang="pt-BR" sz="1342"/>
              <a:t>summary </a:t>
            </a:r>
            <a:r>
              <a:rPr lang="pt-BR" sz="1342"/>
              <a:t>of the interaction to the conversation. Can be limited by max tokens for the summary to be generated. </a:t>
            </a:r>
            <a:r>
              <a:rPr b="1" lang="pt-BR" sz="1342"/>
              <a:t>Good strategy when input is a long</a:t>
            </a:r>
            <a:r>
              <a:rPr lang="pt-BR" sz="1342"/>
              <a:t> string (emails, product reviews, etc) so we can store only the relevant points from the summary instead of the long string itself.</a:t>
            </a:r>
            <a:endParaRPr sz="1342"/>
          </a:p>
          <a:p>
            <a:pPr indent="0" lvl="0" marL="457200" rtl="0" algn="l">
              <a:lnSpc>
                <a:spcPct val="100000"/>
              </a:lnSpc>
              <a:spcBef>
                <a:spcPts val="1200"/>
              </a:spcBef>
              <a:spcAft>
                <a:spcPts val="0"/>
              </a:spcAft>
              <a:buNone/>
            </a:pPr>
            <a:r>
              <a:rPr b="1" lang="pt-BR" sz="1342"/>
              <a:t>&gt;</a:t>
            </a:r>
            <a:r>
              <a:rPr lang="pt-BR" sz="1342"/>
              <a:t> </a:t>
            </a:r>
            <a:r>
              <a:rPr b="1" lang="pt-BR" sz="1342">
                <a:solidFill>
                  <a:srgbClr val="1C1E21"/>
                </a:solidFill>
              </a:rPr>
              <a:t>ConversationEntityMemory </a:t>
            </a:r>
            <a:r>
              <a:rPr b="1" lang="pt-BR" sz="1342"/>
              <a:t>: </a:t>
            </a:r>
            <a:r>
              <a:rPr lang="pt-BR" sz="1342"/>
              <a:t>Stores facts about entities in a conversation. Uses an LLM for that..</a:t>
            </a:r>
            <a:endParaRPr sz="1342"/>
          </a:p>
          <a:p>
            <a:pPr indent="0" lvl="0" marL="457200" rtl="0" algn="l">
              <a:lnSpc>
                <a:spcPct val="100000"/>
              </a:lnSpc>
              <a:spcBef>
                <a:spcPts val="1200"/>
              </a:spcBef>
              <a:spcAft>
                <a:spcPts val="0"/>
              </a:spcAft>
              <a:buNone/>
            </a:pPr>
            <a:r>
              <a:rPr b="1" lang="pt-BR" sz="1342"/>
              <a:t>&gt;</a:t>
            </a:r>
            <a:r>
              <a:rPr lang="pt-BR" sz="1342"/>
              <a:t> </a:t>
            </a:r>
            <a:r>
              <a:rPr b="1" lang="pt-BR" sz="1342">
                <a:solidFill>
                  <a:srgbClr val="1C1E21"/>
                </a:solidFill>
              </a:rPr>
              <a:t>VectorStoreRetrieverMemory </a:t>
            </a:r>
            <a:r>
              <a:rPr b="1" lang="pt-BR" sz="1342"/>
              <a:t>: </a:t>
            </a:r>
            <a:r>
              <a:rPr lang="pt-BR" sz="1342">
                <a:solidFill>
                  <a:srgbClr val="0F0F0F"/>
                </a:solidFill>
                <a:latin typeface="Roboto"/>
                <a:ea typeface="Roboto"/>
                <a:cs typeface="Roboto"/>
                <a:sym typeface="Roboto"/>
              </a:rPr>
              <a:t>Stores memories in a vector store and queries the top-K most </a:t>
            </a:r>
            <a:endParaRPr sz="1342">
              <a:solidFill>
                <a:srgbClr val="0F0F0F"/>
              </a:solidFill>
              <a:latin typeface="Roboto"/>
              <a:ea typeface="Roboto"/>
              <a:cs typeface="Roboto"/>
              <a:sym typeface="Roboto"/>
            </a:endParaRPr>
          </a:p>
          <a:p>
            <a:pPr indent="0" lvl="0" marL="457200" rtl="0" algn="l">
              <a:lnSpc>
                <a:spcPct val="100000"/>
              </a:lnSpc>
              <a:spcBef>
                <a:spcPts val="1200"/>
              </a:spcBef>
              <a:spcAft>
                <a:spcPts val="0"/>
              </a:spcAft>
              <a:buNone/>
            </a:pPr>
            <a:r>
              <a:rPr lang="pt-BR" sz="1342">
                <a:solidFill>
                  <a:srgbClr val="0F0F0F"/>
                </a:solidFill>
                <a:latin typeface="Roboto"/>
                <a:ea typeface="Roboto"/>
                <a:cs typeface="Roboto"/>
                <a:sym typeface="Roboto"/>
              </a:rPr>
              <a:t>important docs every time it is called.</a:t>
            </a:r>
            <a:endParaRPr sz="1342">
              <a:solidFill>
                <a:srgbClr val="0F0F0F"/>
              </a:solidFill>
              <a:latin typeface="Roboto"/>
              <a:ea typeface="Roboto"/>
              <a:cs typeface="Roboto"/>
              <a:sym typeface="Roboto"/>
            </a:endParaRPr>
          </a:p>
          <a:p>
            <a:pPr indent="0" lvl="0" marL="457200" rtl="0" algn="l">
              <a:lnSpc>
                <a:spcPct val="100000"/>
              </a:lnSpc>
              <a:spcBef>
                <a:spcPts val="1200"/>
              </a:spcBef>
              <a:spcAft>
                <a:spcPts val="0"/>
              </a:spcAft>
              <a:buNone/>
            </a:pPr>
            <a:r>
              <a:rPr b="1" lang="pt-BR" sz="1342">
                <a:solidFill>
                  <a:srgbClr val="0F0F0F"/>
                </a:solidFill>
                <a:latin typeface="Roboto"/>
                <a:ea typeface="Roboto"/>
                <a:cs typeface="Roboto"/>
                <a:sym typeface="Roboto"/>
              </a:rPr>
              <a:t>&gt; ConversationKGMemory : </a:t>
            </a:r>
            <a:r>
              <a:rPr lang="pt-BR" sz="1342">
                <a:solidFill>
                  <a:srgbClr val="0F0F0F"/>
                </a:solidFill>
                <a:latin typeface="Roboto"/>
                <a:ea typeface="Roboto"/>
                <a:cs typeface="Roboto"/>
                <a:sym typeface="Roboto"/>
              </a:rPr>
              <a:t>Uses </a:t>
            </a:r>
            <a:r>
              <a:rPr lang="pt-BR" sz="1342">
                <a:solidFill>
                  <a:srgbClr val="1C1E21"/>
                </a:solidFill>
                <a:latin typeface="Roboto"/>
                <a:ea typeface="Roboto"/>
                <a:cs typeface="Roboto"/>
                <a:sym typeface="Roboto"/>
              </a:rPr>
              <a:t>knowledge graph to recreate memory.</a:t>
            </a:r>
            <a:endParaRPr sz="1342">
              <a:solidFill>
                <a:srgbClr val="1C1E21"/>
              </a:solidFill>
              <a:latin typeface="Roboto"/>
              <a:ea typeface="Roboto"/>
              <a:cs typeface="Roboto"/>
              <a:sym typeface="Roboto"/>
            </a:endParaRPr>
          </a:p>
          <a:p>
            <a:pPr indent="-281894" lvl="0" marL="457200" rtl="0" algn="l">
              <a:lnSpc>
                <a:spcPct val="100000"/>
              </a:lnSpc>
              <a:spcBef>
                <a:spcPts val="1200"/>
              </a:spcBef>
              <a:spcAft>
                <a:spcPts val="0"/>
              </a:spcAft>
              <a:buClr>
                <a:srgbClr val="1C1E21"/>
              </a:buClr>
              <a:buSzPct val="100000"/>
              <a:buFont typeface="Roboto"/>
              <a:buChar char="-"/>
            </a:pPr>
            <a:r>
              <a:rPr lang="pt-BR" sz="1342">
                <a:solidFill>
                  <a:srgbClr val="1C1E21"/>
                </a:solidFill>
                <a:latin typeface="Roboto"/>
                <a:ea typeface="Roboto"/>
                <a:cs typeface="Roboto"/>
                <a:sym typeface="Roboto"/>
              </a:rPr>
              <a:t>Different memories can be used together in a system!</a:t>
            </a:r>
            <a:endParaRPr sz="1342">
              <a:solidFill>
                <a:srgbClr val="0F0F0F"/>
              </a:solidFill>
              <a:latin typeface="Roboto"/>
              <a:ea typeface="Roboto"/>
              <a:cs typeface="Roboto"/>
              <a:sym typeface="Roboto"/>
            </a:endParaRPr>
          </a:p>
        </p:txBody>
      </p:sp>
      <p:sp>
        <p:nvSpPr>
          <p:cNvPr id="107" name="Google Shape;107;p19"/>
          <p:cNvSpPr txBox="1"/>
          <p:nvPr/>
        </p:nvSpPr>
        <p:spPr>
          <a:xfrm>
            <a:off x="0" y="4636575"/>
            <a:ext cx="447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u="sng">
                <a:solidFill>
                  <a:schemeClr val="hlink"/>
                </a:solidFill>
                <a:hlinkClick r:id="rId3"/>
              </a:rPr>
              <a:t>https://python.langchain.com/docs/modules/memory/</a:t>
            </a:r>
            <a:endParaRPr sz="1200"/>
          </a:p>
        </p:txBody>
      </p:sp>
      <p:pic>
        <p:nvPicPr>
          <p:cNvPr id="108" name="Google Shape;108;p19"/>
          <p:cNvPicPr preferRelativeResize="0"/>
          <p:nvPr/>
        </p:nvPicPr>
        <p:blipFill>
          <a:blip r:embed="rId4">
            <a:alphaModFix/>
          </a:blip>
          <a:stretch>
            <a:fillRect/>
          </a:stretch>
        </p:blipFill>
        <p:spPr>
          <a:xfrm>
            <a:off x="5234825" y="3159700"/>
            <a:ext cx="4003651" cy="2046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0" y="0"/>
            <a:ext cx="3731275" cy="2234375"/>
          </a:xfrm>
          <a:prstGeom prst="rect">
            <a:avLst/>
          </a:prstGeom>
          <a:noFill/>
          <a:ln>
            <a:noFill/>
          </a:ln>
        </p:spPr>
      </p:pic>
      <p:pic>
        <p:nvPicPr>
          <p:cNvPr id="115" name="Google Shape;115;p20"/>
          <p:cNvPicPr preferRelativeResize="0"/>
          <p:nvPr/>
        </p:nvPicPr>
        <p:blipFill>
          <a:blip r:embed="rId4">
            <a:alphaModFix/>
          </a:blip>
          <a:stretch>
            <a:fillRect/>
          </a:stretch>
        </p:blipFill>
        <p:spPr>
          <a:xfrm>
            <a:off x="0" y="2571750"/>
            <a:ext cx="4126275" cy="1572700"/>
          </a:xfrm>
          <a:prstGeom prst="rect">
            <a:avLst/>
          </a:prstGeom>
          <a:noFill/>
          <a:ln>
            <a:noFill/>
          </a:ln>
        </p:spPr>
      </p:pic>
      <p:pic>
        <p:nvPicPr>
          <p:cNvPr id="116" name="Google Shape;116;p20"/>
          <p:cNvPicPr preferRelativeResize="0"/>
          <p:nvPr/>
        </p:nvPicPr>
        <p:blipFill>
          <a:blip r:embed="rId5">
            <a:alphaModFix/>
          </a:blip>
          <a:stretch>
            <a:fillRect/>
          </a:stretch>
        </p:blipFill>
        <p:spPr>
          <a:xfrm>
            <a:off x="4464025" y="26927"/>
            <a:ext cx="4300825" cy="2180525"/>
          </a:xfrm>
          <a:prstGeom prst="rect">
            <a:avLst/>
          </a:prstGeom>
          <a:noFill/>
          <a:ln>
            <a:noFill/>
          </a:ln>
        </p:spPr>
      </p:pic>
      <p:pic>
        <p:nvPicPr>
          <p:cNvPr id="117" name="Google Shape;117;p20"/>
          <p:cNvPicPr preferRelativeResize="0"/>
          <p:nvPr/>
        </p:nvPicPr>
        <p:blipFill>
          <a:blip r:embed="rId6">
            <a:alphaModFix/>
          </a:blip>
          <a:stretch>
            <a:fillRect/>
          </a:stretch>
        </p:blipFill>
        <p:spPr>
          <a:xfrm>
            <a:off x="4526025" y="2370038"/>
            <a:ext cx="4401374" cy="1839125"/>
          </a:xfrm>
          <a:prstGeom prst="rect">
            <a:avLst/>
          </a:prstGeom>
          <a:noFill/>
          <a:ln>
            <a:noFill/>
          </a:ln>
        </p:spPr>
      </p:pic>
      <p:cxnSp>
        <p:nvCxnSpPr>
          <p:cNvPr id="118" name="Google Shape;118;p20"/>
          <p:cNvCxnSpPr>
            <a:stCxn id="114" idx="2"/>
          </p:cNvCxnSpPr>
          <p:nvPr/>
        </p:nvCxnSpPr>
        <p:spPr>
          <a:xfrm>
            <a:off x="1865637" y="2234375"/>
            <a:ext cx="15600" cy="37110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20"/>
          <p:cNvCxnSpPr/>
          <p:nvPr/>
        </p:nvCxnSpPr>
        <p:spPr>
          <a:xfrm flipH="1" rot="10800000">
            <a:off x="3542350" y="1267475"/>
            <a:ext cx="1070700" cy="168450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20"/>
          <p:cNvSpPr/>
          <p:nvPr/>
        </p:nvSpPr>
        <p:spPr>
          <a:xfrm>
            <a:off x="425075" y="957167"/>
            <a:ext cx="4656750" cy="1791200"/>
          </a:xfrm>
          <a:custGeom>
            <a:rect b="b" l="l" r="r" t="t"/>
            <a:pathLst>
              <a:path extrusionOk="0" h="71648" w="186270">
                <a:moveTo>
                  <a:pt x="0" y="2647"/>
                </a:moveTo>
                <a:cubicBezTo>
                  <a:pt x="21739" y="2647"/>
                  <a:pt x="43496" y="-1107"/>
                  <a:pt x="65180" y="443"/>
                </a:cubicBezTo>
                <a:cubicBezTo>
                  <a:pt x="73593" y="1044"/>
                  <a:pt x="81315" y="5368"/>
                  <a:pt x="89425" y="7685"/>
                </a:cubicBezTo>
                <a:cubicBezTo>
                  <a:pt x="104138" y="11889"/>
                  <a:pt x="119193" y="15639"/>
                  <a:pt x="132878" y="22484"/>
                </a:cubicBezTo>
                <a:cubicBezTo>
                  <a:pt x="137853" y="24973"/>
                  <a:pt x="139743" y="31444"/>
                  <a:pt x="141695" y="36653"/>
                </a:cubicBezTo>
                <a:cubicBezTo>
                  <a:pt x="145386" y="46503"/>
                  <a:pt x="148805" y="56746"/>
                  <a:pt x="154919" y="65307"/>
                </a:cubicBezTo>
                <a:cubicBezTo>
                  <a:pt x="158189" y="69885"/>
                  <a:pt x="165743" y="68478"/>
                  <a:pt x="171293" y="69401"/>
                </a:cubicBezTo>
                <a:cubicBezTo>
                  <a:pt x="176060" y="70193"/>
                  <a:pt x="182360" y="73447"/>
                  <a:pt x="185777" y="70030"/>
                </a:cubicBezTo>
                <a:cubicBezTo>
                  <a:pt x="186974" y="68833"/>
                  <a:pt x="185557" y="66634"/>
                  <a:pt x="185147" y="64992"/>
                </a:cubicBezTo>
              </a:path>
            </a:pathLst>
          </a:custGeom>
          <a:noFill/>
          <a:ln cap="flat" cmpd="sng" w="9525">
            <a:solidFill>
              <a:srgbClr val="0000FF"/>
            </a:solidFill>
            <a:prstDash val="solid"/>
            <a:round/>
            <a:headEnd len="med" w="med" type="none"/>
            <a:tailEnd len="med" w="med" type="none"/>
          </a:ln>
        </p:spPr>
      </p:sp>
      <p:pic>
        <p:nvPicPr>
          <p:cNvPr id="121" name="Google Shape;121;p20"/>
          <p:cNvPicPr preferRelativeResize="0"/>
          <p:nvPr/>
        </p:nvPicPr>
        <p:blipFill>
          <a:blip r:embed="rId7">
            <a:alphaModFix/>
          </a:blip>
          <a:stretch>
            <a:fillRect/>
          </a:stretch>
        </p:blipFill>
        <p:spPr>
          <a:xfrm>
            <a:off x="4571999" y="4220724"/>
            <a:ext cx="3087843" cy="1791200"/>
          </a:xfrm>
          <a:prstGeom prst="rect">
            <a:avLst/>
          </a:prstGeom>
          <a:noFill/>
          <a:ln>
            <a:noFill/>
          </a:ln>
        </p:spPr>
      </p:pic>
      <p:cxnSp>
        <p:nvCxnSpPr>
          <p:cNvPr id="122" name="Google Shape;122;p20"/>
          <p:cNvCxnSpPr/>
          <p:nvPr/>
        </p:nvCxnSpPr>
        <p:spPr>
          <a:xfrm>
            <a:off x="6336875" y="2196250"/>
            <a:ext cx="0" cy="181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pt-BR"/>
              <a:t>Langchain Components - Indexes</a:t>
            </a:r>
            <a:endParaRPr/>
          </a:p>
          <a:p>
            <a:pPr indent="0" lvl="0" marL="0" rtl="0" algn="l">
              <a:spcBef>
                <a:spcPts val="0"/>
              </a:spcBef>
              <a:spcAft>
                <a:spcPts val="0"/>
              </a:spcAft>
              <a:buNone/>
            </a:pPr>
            <a:r>
              <a:t/>
            </a:r>
            <a:endParaRPr/>
          </a:p>
        </p:txBody>
      </p:sp>
      <p:sp>
        <p:nvSpPr>
          <p:cNvPr id="128" name="Google Shape;128;p21"/>
          <p:cNvSpPr txBox="1"/>
          <p:nvPr>
            <p:ph idx="1" type="body"/>
          </p:nvPr>
        </p:nvSpPr>
        <p:spPr>
          <a:xfrm>
            <a:off x="311700" y="1152475"/>
            <a:ext cx="8520600" cy="4137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pt-BR"/>
              <a:t>These components allow Langchain to work with large documents, like PDFs, Notions, etc. Before that, an overview of some concepts : </a:t>
            </a:r>
            <a:endParaRPr/>
          </a:p>
          <a:p>
            <a:pPr indent="-304800" lvl="1" marL="914400" rtl="0" algn="l">
              <a:spcBef>
                <a:spcPts val="0"/>
              </a:spcBef>
              <a:spcAft>
                <a:spcPts val="0"/>
              </a:spcAft>
              <a:buSzPts val="1200"/>
              <a:buChar char="-"/>
            </a:pPr>
            <a:r>
              <a:rPr b="1" lang="pt-BR" sz="1200"/>
              <a:t>Q&amp;A over a Document </a:t>
            </a:r>
            <a:r>
              <a:rPr lang="pt-BR" sz="1200"/>
              <a:t>- Process where the LLM gets a Question about the data in the document, queries the data looking for the piece that will then Answer the user’s input.</a:t>
            </a:r>
            <a:endParaRPr sz="1200"/>
          </a:p>
          <a:p>
            <a:pPr indent="-304800" lvl="1" marL="914400" rtl="0" algn="l">
              <a:spcBef>
                <a:spcPts val="0"/>
              </a:spcBef>
              <a:spcAft>
                <a:spcPts val="0"/>
              </a:spcAft>
              <a:buSzPts val="1200"/>
              <a:buChar char="-"/>
            </a:pPr>
            <a:r>
              <a:rPr b="1" lang="pt-BR" sz="1200"/>
              <a:t>RAG </a:t>
            </a:r>
            <a:r>
              <a:rPr lang="pt-BR" sz="1200"/>
              <a:t>- Retrieval Augmented Generation. The LLM retrieves contextual documents from an external source (PDF, video, database, API, etc.). It is one approach to specialize a model in the desired data domain.</a:t>
            </a:r>
            <a:endParaRPr sz="1200"/>
          </a:p>
          <a:p>
            <a:pPr indent="-304800" lvl="1" marL="914400" rtl="0" algn="l">
              <a:spcBef>
                <a:spcPts val="0"/>
              </a:spcBef>
              <a:spcAft>
                <a:spcPts val="0"/>
              </a:spcAft>
              <a:buSzPts val="1200"/>
              <a:buChar char="-"/>
            </a:pPr>
            <a:r>
              <a:rPr b="1" lang="pt-BR" sz="1200"/>
              <a:t>Tokenization </a:t>
            </a:r>
            <a:r>
              <a:rPr lang="pt-BR" sz="1200"/>
              <a:t>- Process where text is broken down into smaller pieces (tokens).</a:t>
            </a:r>
            <a:endParaRPr sz="1200"/>
          </a:p>
          <a:p>
            <a:pPr indent="-304800" lvl="1" marL="914400" rtl="0" algn="l">
              <a:spcBef>
                <a:spcPts val="0"/>
              </a:spcBef>
              <a:spcAft>
                <a:spcPts val="0"/>
              </a:spcAft>
              <a:buSzPts val="1200"/>
              <a:buChar char="-"/>
            </a:pPr>
            <a:r>
              <a:rPr b="1" lang="pt-BR" sz="1200"/>
              <a:t>Document </a:t>
            </a:r>
            <a:r>
              <a:rPr lang="pt-BR" sz="1200"/>
              <a:t>- Chunks of a larger text corpus or files, such as PDFs. In Langchain, when large files are split, each resulting chunk is called a 'document' for processing.</a:t>
            </a:r>
            <a:endParaRPr sz="1200"/>
          </a:p>
          <a:p>
            <a:pPr indent="-304800" lvl="1" marL="914400" rtl="0" algn="l">
              <a:spcBef>
                <a:spcPts val="0"/>
              </a:spcBef>
              <a:spcAft>
                <a:spcPts val="0"/>
              </a:spcAft>
              <a:buSzPts val="1200"/>
              <a:buChar char="-"/>
            </a:pPr>
            <a:r>
              <a:rPr b="1" lang="pt-BR" sz="1200"/>
              <a:t>Document Splitting</a:t>
            </a:r>
            <a:r>
              <a:rPr lang="pt-BR" sz="1200"/>
              <a:t> - The division of large files into smaller parts, each of which is then referred to as a "document" for the purposes of indexing and processing within Langchain.</a:t>
            </a:r>
            <a:endParaRPr sz="1200"/>
          </a:p>
          <a:p>
            <a:pPr indent="-304800" lvl="1" marL="914400" rtl="0" algn="l">
              <a:spcBef>
                <a:spcPts val="0"/>
              </a:spcBef>
              <a:spcAft>
                <a:spcPts val="0"/>
              </a:spcAft>
              <a:buSzPts val="1200"/>
              <a:buChar char="-"/>
            </a:pPr>
            <a:r>
              <a:rPr b="1" lang="pt-BR" sz="1200"/>
              <a:t>Embedding </a:t>
            </a:r>
            <a:r>
              <a:rPr lang="pt-BR" sz="1200"/>
              <a:t>-</a:t>
            </a:r>
            <a:r>
              <a:rPr b="1" lang="pt-BR" sz="1200"/>
              <a:t>  </a:t>
            </a:r>
            <a:r>
              <a:rPr lang="pt-BR" sz="1200"/>
              <a:t>T</a:t>
            </a:r>
            <a:r>
              <a:rPr lang="pt-BR" sz="1200"/>
              <a:t>ransformation of tokens or entire documents into numerical representations, (</a:t>
            </a:r>
            <a:r>
              <a:rPr b="1" lang="pt-BR" sz="1200"/>
              <a:t>vectors</a:t>
            </a:r>
            <a:r>
              <a:rPr lang="pt-BR" sz="1200"/>
              <a:t>). This process enables the language model to understand and compare the meaning of texts by analyzing their vector representations. Text with similar content/meaning will have similar vectors.</a:t>
            </a:r>
            <a:endParaRPr sz="1200"/>
          </a:p>
          <a:p>
            <a:pPr indent="-304800" lvl="1" marL="914400" rtl="0" algn="l">
              <a:spcBef>
                <a:spcPts val="0"/>
              </a:spcBef>
              <a:spcAft>
                <a:spcPts val="0"/>
              </a:spcAft>
              <a:buSzPts val="1200"/>
              <a:buChar char="-"/>
            </a:pPr>
            <a:r>
              <a:rPr b="1" lang="pt-BR" sz="1200"/>
              <a:t>Vector</a:t>
            </a:r>
            <a:r>
              <a:rPr b="1" lang="pt-BR" sz="1200"/>
              <a:t> Store</a:t>
            </a:r>
            <a:r>
              <a:rPr lang="pt-BR" sz="1200"/>
              <a:t> - </a:t>
            </a:r>
            <a:r>
              <a:rPr lang="pt-BR" sz="1200">
                <a:solidFill>
                  <a:srgbClr val="374151"/>
                </a:solidFill>
                <a:latin typeface="Roboto"/>
                <a:ea typeface="Roboto"/>
                <a:cs typeface="Roboto"/>
                <a:sym typeface="Roboto"/>
              </a:rPr>
              <a:t>A database that </a:t>
            </a:r>
            <a:r>
              <a:rPr b="1" lang="pt-BR" sz="1200">
                <a:solidFill>
                  <a:srgbClr val="374151"/>
                </a:solidFill>
                <a:latin typeface="Roboto"/>
                <a:ea typeface="Roboto"/>
                <a:cs typeface="Roboto"/>
                <a:sym typeface="Roboto"/>
              </a:rPr>
              <a:t>stores numerical vectors representing text data</a:t>
            </a:r>
            <a:r>
              <a:rPr lang="pt-BR" sz="1200">
                <a:solidFill>
                  <a:srgbClr val="374151"/>
                </a:solidFill>
                <a:latin typeface="Roboto"/>
                <a:ea typeface="Roboto"/>
                <a:cs typeface="Roboto"/>
                <a:sym typeface="Roboto"/>
              </a:rPr>
              <a:t> for fast retrieval based on similarity score calculation. The most similar documents are retrieved from it, then the LLM elaborates the response based on them. Also, </a:t>
            </a:r>
            <a:r>
              <a:rPr b="1" lang="pt-BR" sz="1200">
                <a:solidFill>
                  <a:srgbClr val="374151"/>
                </a:solidFill>
                <a:latin typeface="Roboto"/>
                <a:ea typeface="Roboto"/>
                <a:cs typeface="Roboto"/>
                <a:sym typeface="Roboto"/>
              </a:rPr>
              <a:t>can creates an index</a:t>
            </a:r>
            <a:r>
              <a:rPr lang="pt-BR" sz="1200">
                <a:solidFill>
                  <a:srgbClr val="374151"/>
                </a:solidFill>
                <a:latin typeface="Roboto"/>
                <a:ea typeface="Roboto"/>
                <a:cs typeface="Roboto"/>
                <a:sym typeface="Roboto"/>
              </a:rPr>
              <a:t> to </a:t>
            </a:r>
            <a:r>
              <a:rPr lang="pt-BR" sz="1200">
                <a:solidFill>
                  <a:srgbClr val="374151"/>
                </a:solidFill>
                <a:latin typeface="Roboto"/>
                <a:ea typeface="Roboto"/>
                <a:cs typeface="Roboto"/>
                <a:sym typeface="Roboto"/>
              </a:rPr>
              <a:t>identify</a:t>
            </a:r>
            <a:r>
              <a:rPr lang="pt-BR" sz="1200">
                <a:solidFill>
                  <a:srgbClr val="374151"/>
                </a:solidFill>
                <a:latin typeface="Roboto"/>
                <a:ea typeface="Roboto"/>
                <a:cs typeface="Roboto"/>
                <a:sym typeface="Roboto"/>
              </a:rPr>
              <a:t> the loaded documents for fast retrieval (becoming then a vector database).</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